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61" r:id="rId3"/>
    <p:sldId id="258" r:id="rId4"/>
    <p:sldId id="259" r:id="rId5"/>
    <p:sldId id="262" r:id="rId6"/>
    <p:sldId id="263" r:id="rId7"/>
    <p:sldId id="329" r:id="rId8"/>
    <p:sldId id="264" r:id="rId9"/>
    <p:sldId id="265" r:id="rId10"/>
    <p:sldId id="272" r:id="rId11"/>
    <p:sldId id="328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330" r:id="rId23"/>
    <p:sldId id="283" r:id="rId24"/>
    <p:sldId id="284" r:id="rId25"/>
    <p:sldId id="286" r:id="rId26"/>
    <p:sldId id="324" r:id="rId27"/>
    <p:sldId id="285" r:id="rId28"/>
    <p:sldId id="288" r:id="rId29"/>
    <p:sldId id="289" r:id="rId30"/>
    <p:sldId id="291" r:id="rId31"/>
    <p:sldId id="296" r:id="rId32"/>
    <p:sldId id="298" r:id="rId33"/>
    <p:sldId id="299" r:id="rId34"/>
    <p:sldId id="300" r:id="rId35"/>
    <p:sldId id="301" r:id="rId36"/>
    <p:sldId id="325" r:id="rId37"/>
    <p:sldId id="327" r:id="rId38"/>
    <p:sldId id="322" r:id="rId39"/>
    <p:sldId id="323" r:id="rId40"/>
    <p:sldId id="305" r:id="rId41"/>
    <p:sldId id="306" r:id="rId42"/>
    <p:sldId id="307" r:id="rId43"/>
    <p:sldId id="308" r:id="rId44"/>
    <p:sldId id="310" r:id="rId45"/>
    <p:sldId id="312" r:id="rId46"/>
    <p:sldId id="313" r:id="rId47"/>
    <p:sldId id="314" r:id="rId48"/>
    <p:sldId id="316" r:id="rId49"/>
    <p:sldId id="317" r:id="rId50"/>
    <p:sldId id="318" r:id="rId51"/>
    <p:sldId id="32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/>
    <p:restoredTop sz="94674"/>
  </p:normalViewPr>
  <p:slideViewPr>
    <p:cSldViewPr snapToGrid="0" snapToObjects="1">
      <p:cViewPr>
        <p:scale>
          <a:sx n="85" d="100"/>
          <a:sy n="85" d="100"/>
        </p:scale>
        <p:origin x="1480" y="1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9EB52-FCD6-8242-A3F7-57A3E34F28E3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81EF8-390D-1546-83F0-1EAD323BC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15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FDEF9-A234-1E46-A5FE-39C712A88DD7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E41A8-AD1D-A546-843B-41F7A04CA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30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7D7E4-ABAB-B941-9F90-D971BD9D9F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5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1F497D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is-IS" smtClean="0"/>
              <a:t>December 21, 2016</a:t>
            </a:r>
            <a:endParaRPr lang="en-US" dirty="0" smtClean="0"/>
          </a:p>
        </p:txBody>
      </p:sp>
      <p:pic>
        <p:nvPicPr>
          <p:cNvPr id="10" name="Picture 9" descr="rutgers-logo.jpg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197" b="89803" l="763" r="99695">
                        <a14:foregroundMark x1="12977" y1="61842" x2="12977" y2="61842"/>
                        <a14:foregroundMark x1="29313" y1="55921" x2="29313" y2="55921"/>
                        <a14:foregroundMark x1="38779" y1="51974" x2="38779" y2="51974"/>
                        <a14:foregroundMark x1="46870" y1="56908" x2="46870" y2="56908"/>
                        <a14:foregroundMark x1="64733" y1="55263" x2="64733" y2="55263"/>
                        <a14:foregroundMark x1="77710" y1="50987" x2="77710" y2="50987"/>
                        <a14:foregroundMark x1="93282" y1="51974" x2="93282" y2="51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789019"/>
            <a:ext cx="2444750" cy="11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81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4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4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742950" indent="-285750">
              <a:buFont typeface="Wingdings" charset="2"/>
              <a:buChar char="Ø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5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7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1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40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9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6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0DE82-0C9F-B346-8433-B2E47D805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7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  <a:alpha val="42000"/>
              </a:schemeClr>
            </a:gs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99" y="6356351"/>
            <a:ext cx="3644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December 21,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0DE82-0C9F-B346-8433-B2E47D8055C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rutgers-logo.jpg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197" b="89803" l="763" r="99695">
                        <a14:foregroundMark x1="12977" y1="61842" x2="12977" y2="61842"/>
                        <a14:foregroundMark x1="29313" y1="55921" x2="29313" y2="55921"/>
                        <a14:foregroundMark x1="38779" y1="51974" x2="38779" y2="51974"/>
                        <a14:foregroundMark x1="46870" y1="56908" x2="46870" y2="56908"/>
                        <a14:foregroundMark x1="64733" y1="55263" x2="64733" y2="55263"/>
                        <a14:foregroundMark x1="77710" y1="50987" x2="77710" y2="50987"/>
                        <a14:foregroundMark x1="93282" y1="51974" x2="93282" y2="51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5789019"/>
            <a:ext cx="2444750" cy="11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6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F497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19.emf"/><Relationship Id="rId13" Type="http://schemas.openxmlformats.org/officeDocument/2006/relationships/image" Target="../media/image26.png"/><Relationship Id="rId14" Type="http://schemas.openxmlformats.org/officeDocument/2006/relationships/image" Target="../media/image25.png"/><Relationship Id="rId15" Type="http://schemas.openxmlformats.org/officeDocument/2006/relationships/image" Target="../media/image27.png"/><Relationship Id="rId16" Type="http://schemas.openxmlformats.org/officeDocument/2006/relationships/image" Target="../media/image270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22.png"/><Relationship Id="rId9" Type="http://schemas.openxmlformats.org/officeDocument/2006/relationships/image" Target="../media/image28.png"/><Relationship Id="rId10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3.jpe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4" Type="http://schemas.openxmlformats.org/officeDocument/2006/relationships/image" Target="../media/image53.jp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emf"/><Relationship Id="rId12" Type="http://schemas.openxmlformats.org/officeDocument/2006/relationships/oleObject" Target="../embeddings/oleObject40.bin"/><Relationship Id="rId13" Type="http://schemas.openxmlformats.org/officeDocument/2006/relationships/image" Target="../media/image66.emf"/><Relationship Id="rId14" Type="http://schemas.openxmlformats.org/officeDocument/2006/relationships/oleObject" Target="../embeddings/oleObject5.bin"/><Relationship Id="rId16" Type="http://schemas.openxmlformats.org/officeDocument/2006/relationships/oleObject" Target="../embeddings/oleObject50.bin"/><Relationship Id="rId17" Type="http://schemas.openxmlformats.org/officeDocument/2006/relationships/image" Target="../media/image640.emf"/><Relationship Id="rId18" Type="http://schemas.openxmlformats.org/officeDocument/2006/relationships/image" Target="../media/image8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63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64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5.emf"/><Relationship Id="rId10" Type="http://schemas.openxmlformats.org/officeDocument/2006/relationships/oleObject" Target="../embeddings/oleObject4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066" y="955676"/>
            <a:ext cx="11415183" cy="1880657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 Narrow"/>
              </a:rPr>
              <a:t>Study of two-particle response and phase changes in strongly correlated systems using Dynamical Mean Field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3550" y="3230033"/>
            <a:ext cx="8534400" cy="27813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Bismayan Chakrabarti</a:t>
            </a:r>
          </a:p>
          <a:p>
            <a:endParaRPr lang="en-US" dirty="0"/>
          </a:p>
          <a:p>
            <a:r>
              <a:rPr lang="en-US" sz="2800" dirty="0" smtClean="0"/>
              <a:t>Dissertation defense  </a:t>
            </a:r>
          </a:p>
          <a:p>
            <a:r>
              <a:rPr lang="en-US" sz="2800" dirty="0" smtClean="0"/>
              <a:t> Supervisor: Prof. Kristjan Haule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481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346229" y="443883"/>
            <a:ext cx="11236171" cy="5682281"/>
          </a:xfrm>
        </p:spPr>
        <p:txBody>
          <a:bodyPr/>
          <a:lstStyle/>
          <a:p>
            <a:r>
              <a:rPr lang="en-US" dirty="0" smtClean="0"/>
              <a:t>Full Luttinger-Ward Functional: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DMFT Approximation- Replace all Greens functions by </a:t>
            </a:r>
            <a:r>
              <a:rPr lang="en-US" dirty="0" smtClean="0">
                <a:solidFill>
                  <a:srgbClr val="FF0000"/>
                </a:solidFill>
              </a:rPr>
              <a:t>Local (on correlated atom)</a:t>
            </a:r>
            <a:r>
              <a:rPr lang="en-US" dirty="0" smtClean="0"/>
              <a:t> Greens functions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9599" y="1321143"/>
            <a:ext cx="10907025" cy="1298137"/>
            <a:chOff x="970006" y="978151"/>
            <a:chExt cx="10907025" cy="1298137"/>
          </a:xfrm>
        </p:grpSpPr>
        <p:grpSp>
          <p:nvGrpSpPr>
            <p:cNvPr id="39" name="Group 38"/>
            <p:cNvGrpSpPr/>
            <p:nvPr/>
          </p:nvGrpSpPr>
          <p:grpSpPr>
            <a:xfrm>
              <a:off x="970006" y="978151"/>
              <a:ext cx="10907025" cy="1298137"/>
              <a:chOff x="970006" y="978151"/>
              <a:chExt cx="10907025" cy="1298137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79347" y="1430737"/>
                <a:ext cx="300094" cy="285255"/>
              </a:xfrm>
              <a:prstGeom prst="rect">
                <a:avLst/>
              </a:prstGeom>
            </p:spPr>
          </p:pic>
          <p:grpSp>
            <p:nvGrpSpPr>
              <p:cNvPr id="16" name="Group 15"/>
              <p:cNvGrpSpPr/>
              <p:nvPr/>
            </p:nvGrpSpPr>
            <p:grpSpPr>
              <a:xfrm>
                <a:off x="6096180" y="1209825"/>
                <a:ext cx="956828" cy="753235"/>
                <a:chOff x="6096180" y="1209825"/>
                <a:chExt cx="956828" cy="753235"/>
              </a:xfrm>
            </p:grpSpPr>
            <p:sp useBgFill="1">
              <p:nvSpPr>
                <p:cNvPr id="68" name="Oval 67"/>
                <p:cNvSpPr/>
                <p:nvPr/>
              </p:nvSpPr>
              <p:spPr>
                <a:xfrm>
                  <a:off x="6096180" y="1209825"/>
                  <a:ext cx="956828" cy="753235"/>
                </a:xfrm>
                <a:prstGeom prst="ellipse">
                  <a:avLst/>
                </a:prstGeom>
                <a:ln w="38100" cmpd="sng">
                  <a:solidFill>
                    <a:schemeClr val="tx1"/>
                  </a:solidFill>
                  <a:round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/>
                <p:cNvCxnSpPr/>
                <p:nvPr/>
              </p:nvCxnSpPr>
              <p:spPr>
                <a:xfrm flipV="1">
                  <a:off x="6096180" y="1586443"/>
                  <a:ext cx="956828" cy="8609"/>
                </a:xfrm>
                <a:prstGeom prst="line">
                  <a:avLst/>
                </a:prstGeom>
                <a:ln w="22225">
                  <a:solidFill>
                    <a:srgbClr val="292934"/>
                  </a:solidFill>
                  <a:prstDash val="lg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7257602" y="978151"/>
                <a:ext cx="1513206" cy="1298137"/>
                <a:chOff x="3099793" y="2653553"/>
                <a:chExt cx="1513206" cy="129813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3436587" y="2970424"/>
                      <a:ext cx="248703" cy="51860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bg-BG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4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36587" y="2970424"/>
                      <a:ext cx="248703" cy="51860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6" name="Group 55"/>
                <p:cNvGrpSpPr/>
                <p:nvPr/>
              </p:nvGrpSpPr>
              <p:grpSpPr>
                <a:xfrm>
                  <a:off x="3872035" y="2653553"/>
                  <a:ext cx="740964" cy="1298137"/>
                  <a:chOff x="5482447" y="3410887"/>
                  <a:chExt cx="740964" cy="1298137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5482447" y="3501322"/>
                    <a:ext cx="740964" cy="1121157"/>
                    <a:chOff x="4957637" y="1389295"/>
                    <a:chExt cx="663791" cy="511499"/>
                  </a:xfrm>
                </p:grpSpPr>
                <p:sp useBgFill="1">
                  <p:nvSpPr>
                    <p:cNvPr id="23" name="Oval 22"/>
                    <p:cNvSpPr/>
                    <p:nvPr/>
                  </p:nvSpPr>
                  <p:spPr>
                    <a:xfrm>
                      <a:off x="4968538" y="1389295"/>
                      <a:ext cx="652890" cy="194643"/>
                    </a:xfrm>
                    <a:prstGeom prst="ellipse">
                      <a:avLst/>
                    </a:prstGeom>
                    <a:ln w="38100" cmpd="sng">
                      <a:solidFill>
                        <a:schemeClr val="tx1"/>
                      </a:solidFill>
                      <a:round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 useBgFill="1">
                  <p:nvSpPr>
                    <p:cNvPr id="24" name="Oval 23"/>
                    <p:cNvSpPr/>
                    <p:nvPr/>
                  </p:nvSpPr>
                  <p:spPr>
                    <a:xfrm>
                      <a:off x="4957637" y="1706151"/>
                      <a:ext cx="652890" cy="194643"/>
                    </a:xfrm>
                    <a:prstGeom prst="ellipse">
                      <a:avLst/>
                    </a:prstGeom>
                    <a:ln w="38100" cmpd="sng">
                      <a:solidFill>
                        <a:schemeClr val="tx1"/>
                      </a:solidFill>
                      <a:round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5" name="Straight Connector 24"/>
                    <p:cNvCxnSpPr/>
                    <p:nvPr/>
                  </p:nvCxnSpPr>
                  <p:spPr>
                    <a:xfrm>
                      <a:off x="4957637" y="1492601"/>
                      <a:ext cx="443" cy="329615"/>
                    </a:xfrm>
                    <a:prstGeom prst="line">
                      <a:avLst/>
                    </a:prstGeom>
                    <a:ln w="22225">
                      <a:solidFill>
                        <a:srgbClr val="292934"/>
                      </a:solidFill>
                      <a:prstDash val="lg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Straight Connector 25"/>
                    <p:cNvCxnSpPr/>
                    <p:nvPr/>
                  </p:nvCxnSpPr>
                  <p:spPr>
                    <a:xfrm>
                      <a:off x="5610527" y="1492601"/>
                      <a:ext cx="0" cy="310872"/>
                    </a:xfrm>
                    <a:prstGeom prst="line">
                      <a:avLst/>
                    </a:prstGeom>
                    <a:ln w="22225">
                      <a:solidFill>
                        <a:srgbClr val="292934"/>
                      </a:solidFill>
                      <a:prstDash val="lg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2" name="Chevron 41"/>
                  <p:cNvSpPr/>
                  <p:nvPr/>
                </p:nvSpPr>
                <p:spPr>
                  <a:xfrm flipH="1">
                    <a:off x="5758433" y="4102645"/>
                    <a:ext cx="152400" cy="17422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" name="Chevron 42"/>
                  <p:cNvSpPr/>
                  <p:nvPr/>
                </p:nvSpPr>
                <p:spPr>
                  <a:xfrm flipH="1">
                    <a:off x="5763995" y="3410887"/>
                    <a:ext cx="152400" cy="17422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Chevron 51"/>
                  <p:cNvSpPr/>
                  <p:nvPr/>
                </p:nvSpPr>
                <p:spPr>
                  <a:xfrm>
                    <a:off x="5787046" y="4536244"/>
                    <a:ext cx="135014" cy="17278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Chevron 52"/>
                  <p:cNvSpPr/>
                  <p:nvPr/>
                </p:nvSpPr>
                <p:spPr>
                  <a:xfrm>
                    <a:off x="5787046" y="3820035"/>
                    <a:ext cx="135014" cy="172780"/>
                  </a:xfrm>
                  <a:prstGeom prst="chevron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99793" y="3126736"/>
                  <a:ext cx="300094" cy="28525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9144039" y="1018154"/>
                <a:ext cx="1477248" cy="952913"/>
                <a:chOff x="9484679" y="951081"/>
                <a:chExt cx="1477248" cy="952913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9484679" y="1064199"/>
                  <a:ext cx="1477248" cy="753235"/>
                  <a:chOff x="3606248" y="2826744"/>
                  <a:chExt cx="1477248" cy="753235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4126668" y="2826744"/>
                    <a:ext cx="956828" cy="753235"/>
                    <a:chOff x="2339474" y="2018632"/>
                    <a:chExt cx="2179052" cy="935789"/>
                  </a:xfrm>
                </p:grpSpPr>
                <p:sp useBgFill="1">
                  <p:nvSpPr>
                    <p:cNvPr id="27" name="Oval 26"/>
                    <p:cNvSpPr/>
                    <p:nvPr/>
                  </p:nvSpPr>
                  <p:spPr>
                    <a:xfrm>
                      <a:off x="2339474" y="2018632"/>
                      <a:ext cx="2179052" cy="935789"/>
                    </a:xfrm>
                    <a:prstGeom prst="ellipse">
                      <a:avLst/>
                    </a:prstGeom>
                    <a:ln w="38100" cmpd="sng">
                      <a:solidFill>
                        <a:schemeClr val="tx1"/>
                      </a:solidFill>
                      <a:round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" name="Straight Connector 27"/>
                    <p:cNvCxnSpPr/>
                    <p:nvPr/>
                  </p:nvCxnSpPr>
                  <p:spPr>
                    <a:xfrm flipV="1">
                      <a:off x="2339474" y="2486527"/>
                      <a:ext cx="2179052" cy="10695"/>
                    </a:xfrm>
                    <a:prstGeom prst="line">
                      <a:avLst/>
                    </a:prstGeom>
                    <a:ln w="22225">
                      <a:solidFill>
                        <a:srgbClr val="292934"/>
                      </a:solidFill>
                      <a:prstDash val="lgDash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TextBox 62"/>
                      <p:cNvSpPr txBox="1"/>
                      <p:nvPr/>
                    </p:nvSpPr>
                    <p:spPr>
                      <a:xfrm>
                        <a:off x="3606248" y="2982526"/>
                        <a:ext cx="544924" cy="5203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bg-BG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3" name="TextBox 6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6248" y="2982526"/>
                        <a:ext cx="544924" cy="520399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1" name="Straight Connector 70"/>
                  <p:cNvCxnSpPr/>
                  <p:nvPr/>
                </p:nvCxnSpPr>
                <p:spPr>
                  <a:xfrm flipH="1">
                    <a:off x="4624864" y="2874138"/>
                    <a:ext cx="3347" cy="692081"/>
                  </a:xfrm>
                  <a:prstGeom prst="line">
                    <a:avLst/>
                  </a:prstGeom>
                  <a:ln w="22225">
                    <a:solidFill>
                      <a:srgbClr val="292934"/>
                    </a:solidFill>
                    <a:prstDash val="lg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Chevron 59"/>
                <p:cNvSpPr/>
                <p:nvPr/>
              </p:nvSpPr>
              <p:spPr>
                <a:xfrm flipH="1">
                  <a:off x="10393046" y="1712485"/>
                  <a:ext cx="156976" cy="191509"/>
                </a:xfrm>
                <a:prstGeom prst="chevr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Chevron 53"/>
                <p:cNvSpPr/>
                <p:nvPr/>
              </p:nvSpPr>
              <p:spPr>
                <a:xfrm>
                  <a:off x="10399644" y="951081"/>
                  <a:ext cx="143193" cy="186217"/>
                </a:xfrm>
                <a:prstGeom prst="chevron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970006" y="1188724"/>
                <a:ext cx="10907025" cy="707789"/>
                <a:chOff x="970006" y="1196205"/>
                <a:chExt cx="10907025" cy="70778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201891" y="1196205"/>
                  <a:ext cx="8675140" cy="707789"/>
                  <a:chOff x="3201891" y="1196205"/>
                  <a:chExt cx="8675140" cy="707789"/>
                </a:xfrm>
              </p:grpSpPr>
              <p:pic>
                <p:nvPicPr>
                  <p:cNvPr id="13" name="Picture 1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353885" y="1427231"/>
                    <a:ext cx="300094" cy="285255"/>
                  </a:xfrm>
                  <a:prstGeom prst="rect">
                    <a:avLst/>
                  </a:prstGeom>
                </p:spPr>
              </p:pic>
              <p:grpSp>
                <p:nvGrpSpPr>
                  <p:cNvPr id="57" name="Group 56"/>
                  <p:cNvGrpSpPr/>
                  <p:nvPr/>
                </p:nvGrpSpPr>
                <p:grpSpPr>
                  <a:xfrm>
                    <a:off x="3503836" y="1196205"/>
                    <a:ext cx="1815534" cy="707789"/>
                    <a:chOff x="2525082" y="1293793"/>
                    <a:chExt cx="2961615" cy="911168"/>
                  </a:xfrm>
                </p:grpSpPr>
                <p:grpSp>
                  <p:nvGrpSpPr>
                    <p:cNvPr id="6" name="Group 5"/>
                    <p:cNvGrpSpPr/>
                    <p:nvPr/>
                  </p:nvGrpSpPr>
                  <p:grpSpPr>
                    <a:xfrm>
                      <a:off x="2525082" y="1394994"/>
                      <a:ext cx="2961615" cy="728446"/>
                      <a:chOff x="2791327" y="3700380"/>
                      <a:chExt cx="2868862" cy="935789"/>
                    </a:xfrm>
                  </p:grpSpPr>
                  <p:sp useBgFill="1">
                    <p:nvSpPr>
                      <p:cNvPr id="29" name="Oval 28"/>
                      <p:cNvSpPr/>
                      <p:nvPr/>
                    </p:nvSpPr>
                    <p:spPr>
                      <a:xfrm>
                        <a:off x="2791327" y="3700380"/>
                        <a:ext cx="943810" cy="935789"/>
                      </a:xfrm>
                      <a:prstGeom prst="ellipse">
                        <a:avLst/>
                      </a:prstGeom>
                      <a:ln w="38100" cmpd="sng">
                        <a:solidFill>
                          <a:schemeClr val="tx1"/>
                        </a:solidFill>
                        <a:round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 useBgFill="1">
                    <p:nvSpPr>
                      <p:cNvPr id="30" name="Oval 29"/>
                      <p:cNvSpPr/>
                      <p:nvPr/>
                    </p:nvSpPr>
                    <p:spPr>
                      <a:xfrm>
                        <a:off x="4716379" y="3700380"/>
                        <a:ext cx="943810" cy="935789"/>
                      </a:xfrm>
                      <a:prstGeom prst="ellipse">
                        <a:avLst/>
                      </a:prstGeom>
                      <a:ln w="38100" cmpd="sng">
                        <a:solidFill>
                          <a:srgbClr val="292934"/>
                        </a:solidFill>
                        <a:round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1" name="Straight Connector 30"/>
                      <p:cNvCxnSpPr/>
                      <p:nvPr/>
                    </p:nvCxnSpPr>
                    <p:spPr>
                      <a:xfrm>
                        <a:off x="3735137" y="4168275"/>
                        <a:ext cx="981242" cy="0"/>
                      </a:xfrm>
                      <a:prstGeom prst="line">
                        <a:avLst/>
                      </a:prstGeom>
                      <a:ln w="22225">
                        <a:solidFill>
                          <a:srgbClr val="292934"/>
                        </a:solidFill>
                        <a:prstDash val="lgDash"/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6" name="Chevron 35"/>
                    <p:cNvSpPr/>
                    <p:nvPr/>
                  </p:nvSpPr>
                  <p:spPr>
                    <a:xfrm>
                      <a:off x="2927676" y="1308604"/>
                      <a:ext cx="135014" cy="17278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" name="Chevron 36"/>
                    <p:cNvSpPr/>
                    <p:nvPr/>
                  </p:nvSpPr>
                  <p:spPr>
                    <a:xfrm>
                      <a:off x="4932028" y="1293793"/>
                      <a:ext cx="135014" cy="17278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8" name="Chevron 37"/>
                    <p:cNvSpPr/>
                    <p:nvPr/>
                  </p:nvSpPr>
                  <p:spPr>
                    <a:xfrm flipH="1">
                      <a:off x="2922622" y="2030741"/>
                      <a:ext cx="152400" cy="17422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" name="Chevron 39"/>
                    <p:cNvSpPr/>
                    <p:nvPr/>
                  </p:nvSpPr>
                  <p:spPr>
                    <a:xfrm flipH="1">
                      <a:off x="4923335" y="2030741"/>
                      <a:ext cx="152400" cy="174220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3201891" y="1285214"/>
                        <a:ext cx="181139" cy="5186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bg-BG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01891" y="1285214"/>
                        <a:ext cx="181139" cy="51860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TextBox 61"/>
                      <p:cNvSpPr txBox="1"/>
                      <p:nvPr/>
                    </p:nvSpPr>
                    <p:spPr>
                      <a:xfrm>
                        <a:off x="5711196" y="1318196"/>
                        <a:ext cx="181139" cy="51860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bg-BG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2" name="TextBox 6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11196" y="1318196"/>
                        <a:ext cx="181139" cy="518604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r="25169" b="11609"/>
                  <a:stretch/>
                </p:blipFill>
                <p:spPr>
                  <a:xfrm>
                    <a:off x="10872304" y="1369311"/>
                    <a:ext cx="1004727" cy="3107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5" name="Right Arrow 14"/>
                <p:cNvSpPr/>
                <p:nvPr/>
              </p:nvSpPr>
              <p:spPr>
                <a:xfrm>
                  <a:off x="2394842" y="1390219"/>
                  <a:ext cx="669303" cy="308593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/>
                    <p:cNvSpPr txBox="1"/>
                    <p:nvPr/>
                  </p:nvSpPr>
                  <p:spPr>
                    <a:xfrm>
                      <a:off x="970006" y="1281905"/>
                      <a:ext cx="1860669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</m:d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70006" y="1281905"/>
                      <a:ext cx="1860669" cy="49244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6" name="Chevron 65"/>
            <p:cNvSpPr/>
            <p:nvPr/>
          </p:nvSpPr>
          <p:spPr>
            <a:xfrm>
              <a:off x="6538540" y="1133170"/>
              <a:ext cx="82766" cy="134214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/>
            <p:cNvSpPr/>
            <p:nvPr/>
          </p:nvSpPr>
          <p:spPr>
            <a:xfrm flipH="1">
              <a:off x="6527882" y="1886493"/>
              <a:ext cx="93424" cy="135333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715069" y="5440631"/>
            <a:ext cx="5878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Self Energy Becomes Local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7" name="Date Placeholder 4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48" name="Footer Placeholder 4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8576" y="3772119"/>
            <a:ext cx="11568642" cy="1608472"/>
            <a:chOff x="248576" y="3772119"/>
            <a:chExt cx="11568642" cy="1608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5213384" y="4321610"/>
                  <a:ext cx="1339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384" y="4321610"/>
                  <a:ext cx="133946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0909" r="-31818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/>
            <p:cNvGrpSpPr/>
            <p:nvPr/>
          </p:nvGrpSpPr>
          <p:grpSpPr>
            <a:xfrm>
              <a:off x="248576" y="3772119"/>
              <a:ext cx="11568642" cy="1608472"/>
              <a:chOff x="248576" y="3772119"/>
              <a:chExt cx="11568642" cy="16084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TextBox 177"/>
                  <p:cNvSpPr txBox="1"/>
                  <p:nvPr/>
                </p:nvSpPr>
                <p:spPr>
                  <a:xfrm>
                    <a:off x="8703733" y="4860047"/>
                    <a:ext cx="1339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8" name="TextBox 1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3733" y="4860047"/>
                    <a:ext cx="133946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40909" r="-31818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" name="Group 2"/>
              <p:cNvGrpSpPr/>
              <p:nvPr/>
            </p:nvGrpSpPr>
            <p:grpSpPr>
              <a:xfrm>
                <a:off x="248576" y="3772119"/>
                <a:ext cx="11568642" cy="1608472"/>
                <a:chOff x="248576" y="3772119"/>
                <a:chExt cx="11568642" cy="1608472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248576" y="3772119"/>
                  <a:ext cx="11568642" cy="1608472"/>
                  <a:chOff x="248576" y="3772119"/>
                  <a:chExt cx="11568642" cy="1608472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248576" y="3909075"/>
                    <a:ext cx="11568642" cy="1471516"/>
                    <a:chOff x="403220" y="978151"/>
                    <a:chExt cx="11473811" cy="1298137"/>
                  </a:xfrm>
                </p:grpSpPr>
                <p:grpSp>
                  <p:nvGrpSpPr>
                    <p:cNvPr id="76" name="Group 75"/>
                    <p:cNvGrpSpPr/>
                    <p:nvPr/>
                  </p:nvGrpSpPr>
                  <p:grpSpPr>
                    <a:xfrm>
                      <a:off x="403220" y="978151"/>
                      <a:ext cx="11473811" cy="1298137"/>
                      <a:chOff x="403220" y="978151"/>
                      <a:chExt cx="11473811" cy="1298137"/>
                    </a:xfrm>
                  </p:grpSpPr>
                  <p:pic>
                    <p:nvPicPr>
                      <p:cNvPr id="79" name="Picture 7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79347" y="1430737"/>
                        <a:ext cx="300094" cy="285255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80" name="Group 79"/>
                      <p:cNvGrpSpPr/>
                      <p:nvPr/>
                    </p:nvGrpSpPr>
                    <p:grpSpPr>
                      <a:xfrm>
                        <a:off x="6096180" y="1209825"/>
                        <a:ext cx="956828" cy="753235"/>
                        <a:chOff x="6096180" y="1209825"/>
                        <a:chExt cx="956828" cy="753235"/>
                      </a:xfrm>
                    </p:grpSpPr>
                    <p:sp useBgFill="1">
                      <p:nvSpPr>
                        <p:cNvPr id="120" name="Oval 119"/>
                        <p:cNvSpPr/>
                        <p:nvPr/>
                      </p:nvSpPr>
                      <p:spPr>
                        <a:xfrm>
                          <a:off x="6096180" y="1209825"/>
                          <a:ext cx="956828" cy="753235"/>
                        </a:xfrm>
                        <a:prstGeom prst="ellipse">
                          <a:avLst/>
                        </a:prstGeom>
                        <a:ln w="38100" cmpd="sng">
                          <a:solidFill>
                            <a:schemeClr val="tx1"/>
                          </a:solidFill>
                          <a:round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121" name="Straight Connector 120"/>
                        <p:cNvCxnSpPr/>
                        <p:nvPr/>
                      </p:nvCxnSpPr>
                      <p:spPr>
                        <a:xfrm flipV="1">
                          <a:off x="6096180" y="1586443"/>
                          <a:ext cx="956828" cy="8609"/>
                        </a:xfrm>
                        <a:prstGeom prst="line">
                          <a:avLst/>
                        </a:prstGeom>
                        <a:ln w="22225">
                          <a:solidFill>
                            <a:srgbClr val="292934"/>
                          </a:solidFill>
                          <a:prstDash val="lgDash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81" name="Group 80"/>
                      <p:cNvGrpSpPr/>
                      <p:nvPr/>
                    </p:nvGrpSpPr>
                    <p:grpSpPr>
                      <a:xfrm>
                        <a:off x="7257602" y="978151"/>
                        <a:ext cx="1513206" cy="1298137"/>
                        <a:chOff x="3099793" y="2653553"/>
                        <a:chExt cx="1513206" cy="1298137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08" name="TextBox 107"/>
                            <p:cNvSpPr txBox="1"/>
                            <p:nvPr/>
                          </p:nvSpPr>
                          <p:spPr>
                            <a:xfrm>
                              <a:off x="3436587" y="2970424"/>
                              <a:ext cx="248703" cy="518604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f>
                                      <m:fPr>
                                        <m:ctrlPr>
                                          <a:rPr lang="bg-BG" i="1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oMath>
                                </m:oMathPara>
                              </a14:m>
                              <a:endParaRPr lang="en-US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08" name="TextBox 107"/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436587" y="2970424"/>
                              <a:ext cx="248703" cy="518604"/>
                            </a:xfrm>
                            <a:prstGeom prst="rect">
                              <a:avLst/>
                            </a:prstGeom>
                            <a:blipFill rotWithShape="0">
                              <a:blip r:embed="rId16"/>
                              <a:stretch>
                                <a:fillRect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grpSp>
                      <p:nvGrpSpPr>
                        <p:cNvPr id="109" name="Group 108"/>
                        <p:cNvGrpSpPr/>
                        <p:nvPr/>
                      </p:nvGrpSpPr>
                      <p:grpSpPr>
                        <a:xfrm>
                          <a:off x="3872035" y="2653553"/>
                          <a:ext cx="740964" cy="1298137"/>
                          <a:chOff x="5482447" y="3410887"/>
                          <a:chExt cx="740964" cy="1298137"/>
                        </a:xfrm>
                      </p:grpSpPr>
                      <p:grpSp>
                        <p:nvGrpSpPr>
                          <p:cNvPr id="111" name="Group 110"/>
                          <p:cNvGrpSpPr/>
                          <p:nvPr/>
                        </p:nvGrpSpPr>
                        <p:grpSpPr>
                          <a:xfrm>
                            <a:off x="5482447" y="3501322"/>
                            <a:ext cx="740964" cy="1121157"/>
                            <a:chOff x="4957637" y="1389295"/>
                            <a:chExt cx="663791" cy="511499"/>
                          </a:xfrm>
                        </p:grpSpPr>
                        <p:sp useBgFill="1">
                          <p:nvSpPr>
                            <p:cNvPr id="116" name="Oval 115"/>
                            <p:cNvSpPr/>
                            <p:nvPr/>
                          </p:nvSpPr>
                          <p:spPr>
                            <a:xfrm>
                              <a:off x="4968538" y="1389295"/>
                              <a:ext cx="652890" cy="194643"/>
                            </a:xfrm>
                            <a:prstGeom prst="ellipse">
                              <a:avLst/>
                            </a:prstGeom>
                            <a:ln w="38100" cmpd="sng">
                              <a:solidFill>
                                <a:schemeClr val="tx1"/>
                              </a:solidFill>
                              <a:round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 useBgFill="1">
                          <p:nvSpPr>
                            <p:cNvPr id="117" name="Oval 116"/>
                            <p:cNvSpPr/>
                            <p:nvPr/>
                          </p:nvSpPr>
                          <p:spPr>
                            <a:xfrm>
                              <a:off x="4957637" y="1706151"/>
                              <a:ext cx="652890" cy="194643"/>
                            </a:xfrm>
                            <a:prstGeom prst="ellipse">
                              <a:avLst/>
                            </a:prstGeom>
                            <a:ln w="38100" cmpd="sng">
                              <a:solidFill>
                                <a:schemeClr val="tx1"/>
                              </a:solidFill>
                              <a:round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118" name="Straight Connector 117"/>
                            <p:cNvCxnSpPr/>
                            <p:nvPr/>
                          </p:nvCxnSpPr>
                          <p:spPr>
                            <a:xfrm>
                              <a:off x="4957637" y="1492601"/>
                              <a:ext cx="443" cy="329615"/>
                            </a:xfrm>
                            <a:prstGeom prst="line">
                              <a:avLst/>
                            </a:prstGeom>
                            <a:ln w="22225">
                              <a:solidFill>
                                <a:srgbClr val="292934"/>
                              </a:solidFill>
                              <a:prstDash val="lgDash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9" name="Straight Connector 118"/>
                            <p:cNvCxnSpPr/>
                            <p:nvPr/>
                          </p:nvCxnSpPr>
                          <p:spPr>
                            <a:xfrm>
                              <a:off x="5610527" y="1492601"/>
                              <a:ext cx="0" cy="310872"/>
                            </a:xfrm>
                            <a:prstGeom prst="line">
                              <a:avLst/>
                            </a:prstGeom>
                            <a:ln w="22225">
                              <a:solidFill>
                                <a:srgbClr val="292934"/>
                              </a:solidFill>
                              <a:prstDash val="lgDash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sp>
                        <p:nvSpPr>
                          <p:cNvPr id="112" name="Chevron 111"/>
                          <p:cNvSpPr/>
                          <p:nvPr/>
                        </p:nvSpPr>
                        <p:spPr>
                          <a:xfrm flipH="1">
                            <a:off x="5758433" y="4102645"/>
                            <a:ext cx="152400" cy="174220"/>
                          </a:xfrm>
                          <a:prstGeom prst="chevron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3" name="Chevron 112"/>
                          <p:cNvSpPr/>
                          <p:nvPr/>
                        </p:nvSpPr>
                        <p:spPr>
                          <a:xfrm flipH="1">
                            <a:off x="5763995" y="3410887"/>
                            <a:ext cx="152400" cy="174220"/>
                          </a:xfrm>
                          <a:prstGeom prst="chevron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4" name="Chevron 113"/>
                          <p:cNvSpPr/>
                          <p:nvPr/>
                        </p:nvSpPr>
                        <p:spPr>
                          <a:xfrm>
                            <a:off x="5787046" y="4536244"/>
                            <a:ext cx="135014" cy="172780"/>
                          </a:xfrm>
                          <a:prstGeom prst="chevron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5" name="Chevron 114"/>
                          <p:cNvSpPr/>
                          <p:nvPr/>
                        </p:nvSpPr>
                        <p:spPr>
                          <a:xfrm>
                            <a:off x="5787046" y="3820035"/>
                            <a:ext cx="135014" cy="172780"/>
                          </a:xfrm>
                          <a:prstGeom prst="chevron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pic>
                      <p:nvPicPr>
                        <p:cNvPr id="110" name="Picture 10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099793" y="3126736"/>
                          <a:ext cx="300094" cy="285255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82" name="Group 81"/>
                      <p:cNvGrpSpPr/>
                      <p:nvPr/>
                    </p:nvGrpSpPr>
                    <p:grpSpPr>
                      <a:xfrm>
                        <a:off x="9144039" y="1018154"/>
                        <a:ext cx="1477248" cy="952913"/>
                        <a:chOff x="9484679" y="951081"/>
                        <a:chExt cx="1477248" cy="952913"/>
                      </a:xfrm>
                    </p:grpSpPr>
                    <p:grpSp>
                      <p:nvGrpSpPr>
                        <p:cNvPr id="100" name="Group 99"/>
                        <p:cNvGrpSpPr/>
                        <p:nvPr/>
                      </p:nvGrpSpPr>
                      <p:grpSpPr>
                        <a:xfrm>
                          <a:off x="9484679" y="1064199"/>
                          <a:ext cx="1477248" cy="753235"/>
                          <a:chOff x="3606248" y="2826744"/>
                          <a:chExt cx="1477248" cy="753235"/>
                        </a:xfrm>
                      </p:grpSpPr>
                      <p:grpSp>
                        <p:nvGrpSpPr>
                          <p:cNvPr id="103" name="Group 102"/>
                          <p:cNvGrpSpPr/>
                          <p:nvPr/>
                        </p:nvGrpSpPr>
                        <p:grpSpPr>
                          <a:xfrm>
                            <a:off x="4126668" y="2826744"/>
                            <a:ext cx="956828" cy="753235"/>
                            <a:chOff x="2339474" y="2018632"/>
                            <a:chExt cx="2179052" cy="935789"/>
                          </a:xfrm>
                        </p:grpSpPr>
                        <p:sp useBgFill="1">
                          <p:nvSpPr>
                            <p:cNvPr id="106" name="Oval 105"/>
                            <p:cNvSpPr/>
                            <p:nvPr/>
                          </p:nvSpPr>
                          <p:spPr>
                            <a:xfrm>
                              <a:off x="2339474" y="2018632"/>
                              <a:ext cx="2179052" cy="935789"/>
                            </a:xfrm>
                            <a:prstGeom prst="ellipse">
                              <a:avLst/>
                            </a:prstGeom>
                            <a:ln w="38100" cmpd="sng">
                              <a:solidFill>
                                <a:schemeClr val="tx1"/>
                              </a:solidFill>
                              <a:round/>
                            </a:ln>
                            <a:effectLst/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cxnSp>
                          <p:nvCxnSpPr>
                            <p:cNvPr id="107" name="Straight Connector 106"/>
                            <p:cNvCxnSpPr/>
                            <p:nvPr/>
                          </p:nvCxnSpPr>
                          <p:spPr>
                            <a:xfrm flipV="1">
                              <a:off x="2339474" y="2486527"/>
                              <a:ext cx="2179052" cy="10695"/>
                            </a:xfrm>
                            <a:prstGeom prst="line">
                              <a:avLst/>
                            </a:prstGeom>
                            <a:ln w="22225">
                              <a:solidFill>
                                <a:srgbClr val="292934"/>
                              </a:solidFill>
                              <a:prstDash val="lgDash"/>
                            </a:ln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04" name="TextBox 103"/>
                              <p:cNvSpPr txBox="1"/>
                              <p:nvPr/>
                            </p:nvSpPr>
                            <p:spPr>
                              <a:xfrm>
                                <a:off x="3606248" y="2982526"/>
                                <a:ext cx="544924" cy="520399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f>
                                        <m:fPr>
                                          <m:ctrlPr>
                                            <a:rPr lang="bg-BG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3" name="TextBox 62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606248" y="2982526"/>
                                <a:ext cx="544924" cy="520399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9"/>
                                <a:stretch>
                                  <a:fillRect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cxnSp>
                        <p:nvCxnSpPr>
                          <p:cNvPr id="105" name="Straight Connector 104"/>
                          <p:cNvCxnSpPr/>
                          <p:nvPr/>
                        </p:nvCxnSpPr>
                        <p:spPr>
                          <a:xfrm flipH="1">
                            <a:off x="4624864" y="2874138"/>
                            <a:ext cx="3347" cy="692081"/>
                          </a:xfrm>
                          <a:prstGeom prst="line">
                            <a:avLst/>
                          </a:prstGeom>
                          <a:ln w="22225">
                            <a:solidFill>
                              <a:srgbClr val="292934"/>
                            </a:solidFill>
                            <a:prstDash val="lgDash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101" name="Chevron 100"/>
                        <p:cNvSpPr/>
                        <p:nvPr/>
                      </p:nvSpPr>
                      <p:spPr>
                        <a:xfrm flipH="1">
                          <a:off x="10393046" y="1712485"/>
                          <a:ext cx="156976" cy="191509"/>
                        </a:xfrm>
                        <a:prstGeom prst="chevron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02" name="Chevron 101"/>
                        <p:cNvSpPr/>
                        <p:nvPr/>
                      </p:nvSpPr>
                      <p:spPr>
                        <a:xfrm>
                          <a:off x="10399644" y="951081"/>
                          <a:ext cx="143193" cy="186217"/>
                        </a:xfrm>
                        <a:prstGeom prst="chevron">
                          <a:avLst/>
                        </a:prstGeom>
                        <a:solidFill>
                          <a:schemeClr val="tx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83" name="Group 82"/>
                      <p:cNvGrpSpPr/>
                      <p:nvPr/>
                    </p:nvGrpSpPr>
                    <p:grpSpPr>
                      <a:xfrm>
                        <a:off x="403220" y="1188724"/>
                        <a:ext cx="11473811" cy="707789"/>
                        <a:chOff x="403220" y="1196205"/>
                        <a:chExt cx="11473811" cy="707789"/>
                      </a:xfrm>
                    </p:grpSpPr>
                    <p:grpSp>
                      <p:nvGrpSpPr>
                        <p:cNvPr id="84" name="Group 83"/>
                        <p:cNvGrpSpPr/>
                        <p:nvPr/>
                      </p:nvGrpSpPr>
                      <p:grpSpPr>
                        <a:xfrm>
                          <a:off x="3201891" y="1196205"/>
                          <a:ext cx="8675140" cy="707789"/>
                          <a:chOff x="3201891" y="1196205"/>
                          <a:chExt cx="8675140" cy="707789"/>
                        </a:xfrm>
                      </p:grpSpPr>
                      <p:pic>
                        <p:nvPicPr>
                          <p:cNvPr id="87" name="Picture 86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5353885" y="1427231"/>
                            <a:ext cx="300094" cy="285255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88" name="Group 87"/>
                          <p:cNvGrpSpPr/>
                          <p:nvPr/>
                        </p:nvGrpSpPr>
                        <p:grpSpPr>
                          <a:xfrm>
                            <a:off x="3503836" y="1196205"/>
                            <a:ext cx="1815534" cy="707789"/>
                            <a:chOff x="2525082" y="1293793"/>
                            <a:chExt cx="2961615" cy="911168"/>
                          </a:xfrm>
                        </p:grpSpPr>
                        <p:grpSp>
                          <p:nvGrpSpPr>
                            <p:cNvPr id="92" name="Group 91"/>
                            <p:cNvGrpSpPr/>
                            <p:nvPr/>
                          </p:nvGrpSpPr>
                          <p:grpSpPr>
                            <a:xfrm>
                              <a:off x="2525082" y="1394994"/>
                              <a:ext cx="2961615" cy="728446"/>
                              <a:chOff x="2791327" y="3700380"/>
                              <a:chExt cx="2868862" cy="935789"/>
                            </a:xfrm>
                          </p:grpSpPr>
                          <p:sp useBgFill="1">
                            <p:nvSpPr>
                              <p:cNvPr id="97" name="Oval 96"/>
                              <p:cNvSpPr/>
                              <p:nvPr/>
                            </p:nvSpPr>
                            <p:spPr>
                              <a:xfrm>
                                <a:off x="2791327" y="3700380"/>
                                <a:ext cx="943810" cy="935789"/>
                              </a:xfrm>
                              <a:prstGeom prst="ellipse">
                                <a:avLst/>
                              </a:prstGeom>
                              <a:ln w="38100" cmpd="sng">
                                <a:solidFill>
                                  <a:schemeClr val="tx1"/>
                                </a:solidFill>
                                <a:round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sp useBgFill="1">
                            <p:nvSpPr>
                              <p:cNvPr id="98" name="Oval 97"/>
                              <p:cNvSpPr/>
                              <p:nvPr/>
                            </p:nvSpPr>
                            <p:spPr>
                              <a:xfrm>
                                <a:off x="4716379" y="3700380"/>
                                <a:ext cx="943810" cy="935789"/>
                              </a:xfrm>
                              <a:prstGeom prst="ellipse">
                                <a:avLst/>
                              </a:prstGeom>
                              <a:ln w="38100" cmpd="sng">
                                <a:solidFill>
                                  <a:srgbClr val="292934"/>
                                </a:solidFill>
                                <a:round/>
                              </a:ln>
                              <a:effectLst/>
                            </p:spPr>
                            <p:style>
                              <a:lnRef idx="1">
                                <a:schemeClr val="accent1"/>
                              </a:lnRef>
                              <a:fillRef idx="3">
                                <a:schemeClr val="accent1"/>
                              </a:fillRef>
                              <a:effectRef idx="2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cxnSp>
                            <p:nvCxnSpPr>
                              <p:cNvPr id="99" name="Straight Connector 98"/>
                              <p:cNvCxnSpPr/>
                              <p:nvPr/>
                            </p:nvCxnSpPr>
                            <p:spPr>
                              <a:xfrm>
                                <a:off x="3735137" y="4168275"/>
                                <a:ext cx="981242" cy="0"/>
                              </a:xfrm>
                              <a:prstGeom prst="line">
                                <a:avLst/>
                              </a:prstGeom>
                              <a:ln w="22225">
                                <a:solidFill>
                                  <a:srgbClr val="292934"/>
                                </a:solidFill>
                                <a:prstDash val="lgDash"/>
                              </a:ln>
                            </p:spPr>
                            <p:style>
                              <a:lnRef idx="2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1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sp>
                          <p:nvSpPr>
                            <p:cNvPr id="93" name="Chevron 92"/>
                            <p:cNvSpPr/>
                            <p:nvPr/>
                          </p:nvSpPr>
                          <p:spPr>
                            <a:xfrm>
                              <a:off x="2927676" y="1308604"/>
                              <a:ext cx="135014" cy="172780"/>
                            </a:xfrm>
                            <a:prstGeom prst="chevron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4" name="Chevron 93"/>
                            <p:cNvSpPr/>
                            <p:nvPr/>
                          </p:nvSpPr>
                          <p:spPr>
                            <a:xfrm>
                              <a:off x="4932028" y="1293793"/>
                              <a:ext cx="135014" cy="172780"/>
                            </a:xfrm>
                            <a:prstGeom prst="chevron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5" name="Chevron 94"/>
                            <p:cNvSpPr/>
                            <p:nvPr/>
                          </p:nvSpPr>
                          <p:spPr>
                            <a:xfrm flipH="1">
                              <a:off x="2922622" y="2030741"/>
                              <a:ext cx="152400" cy="174220"/>
                            </a:xfrm>
                            <a:prstGeom prst="chevron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96" name="Chevron 95"/>
                            <p:cNvSpPr/>
                            <p:nvPr/>
                          </p:nvSpPr>
                          <p:spPr>
                            <a:xfrm flipH="1">
                              <a:off x="4923335" y="2030741"/>
                              <a:ext cx="152400" cy="174220"/>
                            </a:xfrm>
                            <a:prstGeom prst="chevron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3">
                              <a:schemeClr val="accent1"/>
                            </a:fillRef>
                            <a:effectRef idx="2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>
                                <a:solidFill>
                                  <a:schemeClr val="tx1"/>
                                </a:solidFill>
                              </a:endParaRPr>
                            </a:p>
                          </p:txBody>
                        </p: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89" name="TextBox 88"/>
                              <p:cNvSpPr txBox="1"/>
                              <p:nvPr/>
                            </p:nvSpPr>
                            <p:spPr>
                              <a:xfrm>
                                <a:off x="3201891" y="1285214"/>
                                <a:ext cx="181139" cy="518604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f>
                                        <m:fPr>
                                          <m:ctrlPr>
                                            <a:rPr lang="bg-BG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89" name="TextBox 88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201891" y="1285214"/>
                                <a:ext cx="181139" cy="518604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17"/>
                                <a:stretch>
                                  <a:fillRect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90" name="TextBox 89"/>
                              <p:cNvSpPr txBox="1"/>
                              <p:nvPr/>
                            </p:nvSpPr>
                            <p:spPr>
                              <a:xfrm>
                                <a:off x="5711196" y="1318196"/>
                                <a:ext cx="181139" cy="518604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f>
                                        <m:fPr>
                                          <m:ctrlPr>
                                            <a:rPr lang="bg-BG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oMath>
                                  </m:oMathPara>
                                </a14:m>
                                <a:endParaRPr lang="en-US" dirty="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90" name="TextBox 89"/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5711196" y="1318196"/>
                                <a:ext cx="181139" cy="518604"/>
                              </a:xfrm>
                              <a:prstGeom prst="rect">
                                <a:avLst/>
                              </a:prstGeom>
                              <a:blipFill rotWithShape="0">
                                <a:blip r:embed="rId18"/>
                                <a:stretch>
                                  <a:fillRect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pic>
                        <p:nvPicPr>
                          <p:cNvPr id="91" name="Picture 90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2"/>
                          <a:srcRect r="25169" b="11609"/>
                          <a:stretch/>
                        </p:blipFill>
                        <p:spPr>
                          <a:xfrm>
                            <a:off x="10872304" y="1369311"/>
                            <a:ext cx="1004727" cy="31078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85" name="Right Arrow 84"/>
                        <p:cNvSpPr/>
                        <p:nvPr/>
                      </p:nvSpPr>
                      <p:spPr>
                        <a:xfrm>
                          <a:off x="2394842" y="1390219"/>
                          <a:ext cx="669303" cy="308593"/>
                        </a:xfrm>
                        <a:prstGeom prst="rightArrow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86" name="TextBox 85"/>
                            <p:cNvSpPr txBox="1"/>
                            <p:nvPr/>
                          </p:nvSpPr>
                          <p:spPr>
                            <a:xfrm>
                              <a:off x="403220" y="1289482"/>
                              <a:ext cx="1860669" cy="50129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p>
                                      <m:sSupPr>
                                        <m:ctrlP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latin typeface="Cambria Math" charset="0"/>
                                          </a:rPr>
                                          <m:t>Φ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latin typeface="Cambria Math" charset="0"/>
                                          </a:rPr>
                                          <m:t>DMFT</m:t>
                                        </m:r>
                                      </m:sup>
                                    </m:sSup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</a:rPr>
                                              <m:t>𝐺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</a:rPr>
                                              <m:t>𝑖𝑖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oMath>
                                </m:oMathPara>
                              </a14:m>
                              <a:endParaRPr lang="en-US" sz="3200" dirty="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86" name="TextBox 85"/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03220" y="1289482"/>
                              <a:ext cx="1860669" cy="501291"/>
                            </a:xfrm>
                            <a:prstGeom prst="rect">
                              <a:avLst/>
                            </a:prstGeom>
                            <a:blipFill rotWithShape="0">
                              <a:blip r:embed="rId19"/>
                              <a:stretch>
                                <a:fillRect r="-2273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sp>
                  <p:nvSpPr>
                    <p:cNvPr id="77" name="Chevron 76"/>
                    <p:cNvSpPr/>
                    <p:nvPr/>
                  </p:nvSpPr>
                  <p:spPr>
                    <a:xfrm>
                      <a:off x="6538540" y="1133170"/>
                      <a:ext cx="82766" cy="134214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8" name="Chevron 77"/>
                    <p:cNvSpPr/>
                    <p:nvPr/>
                  </p:nvSpPr>
                  <p:spPr>
                    <a:xfrm flipH="1">
                      <a:off x="6527882" y="1886493"/>
                      <a:ext cx="93424" cy="135333"/>
                    </a:xfrm>
                    <a:prstGeom prst="chevron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TextBox 44"/>
                      <p:cNvSpPr txBox="1"/>
                      <p:nvPr/>
                    </p:nvSpPr>
                    <p:spPr>
                      <a:xfrm>
                        <a:off x="3255576" y="4306956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45" name="TextBox 4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55576" y="4306956"/>
                        <a:ext cx="133946" cy="276999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l="-40909" r="-31818"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9" name="TextBox 168"/>
                      <p:cNvSpPr txBox="1"/>
                      <p:nvPr/>
                    </p:nvSpPr>
                    <p:spPr>
                      <a:xfrm>
                        <a:off x="3987334" y="4306956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69" name="TextBox 16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87334" y="4306956"/>
                        <a:ext cx="133946" cy="276999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l="-40909" r="-31818"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0" name="TextBox 169"/>
                      <p:cNvSpPr txBox="1"/>
                      <p:nvPr/>
                    </p:nvSpPr>
                    <p:spPr>
                      <a:xfrm>
                        <a:off x="4487648" y="4306956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0" name="TextBox 16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87648" y="4306956"/>
                        <a:ext cx="133946" cy="276999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l="-40909" r="-31818"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3" name="TextBox 172"/>
                      <p:cNvSpPr txBox="1"/>
                      <p:nvPr/>
                    </p:nvSpPr>
                    <p:spPr>
                      <a:xfrm>
                        <a:off x="5842374" y="4399128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3" name="TextBox 17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842374" y="4399128"/>
                        <a:ext cx="133946" cy="276999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l="-40909" r="-31818"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4" name="TextBox 173"/>
                      <p:cNvSpPr txBox="1"/>
                      <p:nvPr/>
                    </p:nvSpPr>
                    <p:spPr>
                      <a:xfrm>
                        <a:off x="6958062" y="4390306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4" name="TextBox 17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58062" y="4390306"/>
                        <a:ext cx="133946" cy="276999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 l="-40909" r="-31818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5" name="TextBox 174"/>
                      <p:cNvSpPr txBox="1"/>
                      <p:nvPr/>
                    </p:nvSpPr>
                    <p:spPr>
                      <a:xfrm>
                        <a:off x="9440993" y="4286056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5" name="TextBox 17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440993" y="4286056"/>
                        <a:ext cx="133946" cy="276999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 l="-40909" r="-31818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6" name="TextBox 175"/>
                      <p:cNvSpPr txBox="1"/>
                      <p:nvPr/>
                    </p:nvSpPr>
                    <p:spPr>
                      <a:xfrm>
                        <a:off x="8707255" y="4060115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6" name="TextBox 1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707255" y="4060115"/>
                        <a:ext cx="133946" cy="276999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 l="-40909" r="-31818"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7" name="TextBox 176"/>
                      <p:cNvSpPr txBox="1"/>
                      <p:nvPr/>
                    </p:nvSpPr>
                    <p:spPr>
                      <a:xfrm>
                        <a:off x="10601531" y="4299107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7" name="TextBox 1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601531" y="4299107"/>
                        <a:ext cx="133946" cy="276999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 l="-40909" r="-31818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9" name="TextBox 178"/>
                      <p:cNvSpPr txBox="1"/>
                      <p:nvPr/>
                    </p:nvSpPr>
                    <p:spPr>
                      <a:xfrm>
                        <a:off x="10082917" y="3772119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79" name="TextBox 17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82917" y="3772119"/>
                        <a:ext cx="133946" cy="276999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l="-40909" r="-31818"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0" name="TextBox 179"/>
                      <p:cNvSpPr txBox="1"/>
                      <p:nvPr/>
                    </p:nvSpPr>
                    <p:spPr>
                      <a:xfrm>
                        <a:off x="10021700" y="5006564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80" name="TextBox 17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021700" y="5006564"/>
                        <a:ext cx="133946" cy="276999"/>
                      </a:xfrm>
                      <a:prstGeom prst="rect">
                        <a:avLst/>
                      </a:prstGeom>
                      <a:blipFill rotWithShape="0">
                        <a:blip r:embed="rId15"/>
                        <a:stretch>
                          <a:fillRect l="-40909" r="-31818" b="-434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1" name="TextBox 180"/>
                      <p:cNvSpPr txBox="1"/>
                      <p:nvPr/>
                    </p:nvSpPr>
                    <p:spPr>
                      <a:xfrm>
                        <a:off x="7798560" y="4064992"/>
                        <a:ext cx="13394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81" name="TextBox 18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798560" y="4064992"/>
                        <a:ext cx="133946" cy="276999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l="-40909" r="-31818"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7769101" y="4860046"/>
                      <a:ext cx="13394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2" name="TextBox 1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69101" y="4860046"/>
                      <a:ext cx="133946" cy="276999"/>
                    </a:xfrm>
                    <a:prstGeom prst="rect">
                      <a:avLst/>
                    </a:prstGeom>
                    <a:blipFill rotWithShape="0">
                      <a:blip r:embed="rId20"/>
                      <a:stretch>
                        <a:fillRect l="-40909" r="-31818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8" name="TextBox 7"/>
          <p:cNvSpPr txBox="1"/>
          <p:nvPr/>
        </p:nvSpPr>
        <p:spPr>
          <a:xfrm>
            <a:off x="488080" y="5019267"/>
            <a:ext cx="2734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</a:t>
            </a:r>
            <a:r>
              <a:rPr lang="en-US" sz="2400" dirty="0" smtClean="0"/>
              <a:t> : correlated site on the lattice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80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4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Landmark Early success of DMFT: Elucidating the One Band Hubbard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97" y="1597972"/>
            <a:ext cx="6442931" cy="38695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18" y="1597972"/>
            <a:ext cx="3684648" cy="3995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599" y="5727282"/>
            <a:ext cx="912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A. Georges, G. </a:t>
            </a:r>
            <a:r>
              <a:rPr lang="en-US" dirty="0" err="1" smtClean="0"/>
              <a:t>Kotliar</a:t>
            </a:r>
            <a:r>
              <a:rPr lang="en-US" dirty="0" smtClean="0"/>
              <a:t>, W. </a:t>
            </a:r>
            <a:r>
              <a:rPr lang="en-US" dirty="0" err="1" smtClean="0"/>
              <a:t>Krauth</a:t>
            </a:r>
            <a:r>
              <a:rPr lang="en-US" dirty="0" smtClean="0"/>
              <a:t> and M.J </a:t>
            </a:r>
            <a:r>
              <a:rPr lang="en-US" dirty="0" err="1" smtClean="0"/>
              <a:t>Rozenberg</a:t>
            </a:r>
            <a:r>
              <a:rPr lang="en-US" dirty="0" smtClean="0"/>
              <a:t>, Rev. Mod Phys. 68,13 (1996)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DMFT good at dealing with local correlations: treat d and f shells</a:t>
            </a:r>
          </a:p>
          <a:p>
            <a:pPr lvl="1"/>
            <a:r>
              <a:rPr lang="en-US" dirty="0" smtClean="0"/>
              <a:t>Too  computationally expensive to treat all orbitals</a:t>
            </a:r>
          </a:p>
          <a:p>
            <a:r>
              <a:rPr lang="en-US" dirty="0" smtClean="0"/>
              <a:t>DFT excellent for weakly correlated orbitals</a:t>
            </a:r>
          </a:p>
          <a:p>
            <a:pPr lvl="1"/>
            <a:r>
              <a:rPr lang="en-US" dirty="0" smtClean="0"/>
              <a:t>Computationally cheap but can’t simulate correlated orbitals</a:t>
            </a:r>
          </a:p>
          <a:p>
            <a:r>
              <a:rPr lang="en-US" dirty="0" smtClean="0"/>
              <a:t>Combine them DFT+DMFT : </a:t>
            </a:r>
            <a:r>
              <a:rPr lang="en-US" dirty="0" smtClean="0">
                <a:solidFill>
                  <a:srgbClr val="FF0000"/>
                </a:solidFill>
              </a:rPr>
              <a:t>State of the art method to perform ab initio simulations of correlated materials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DFT with DMFT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563947" y="4670909"/>
            <a:ext cx="9230691" cy="1637818"/>
            <a:chOff x="1517649" y="4242122"/>
            <a:chExt cx="9230691" cy="1637818"/>
          </a:xfrm>
        </p:grpSpPr>
        <p:sp>
          <p:nvSpPr>
            <p:cNvPr id="10" name="Oval 9"/>
            <p:cNvSpPr/>
            <p:nvPr/>
          </p:nvSpPr>
          <p:spPr>
            <a:xfrm>
              <a:off x="1517649" y="4242122"/>
              <a:ext cx="1828800" cy="159730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DFT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919540" y="4282634"/>
              <a:ext cx="1828800" cy="159730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mtClean="0">
                  <a:solidFill>
                    <a:schemeClr val="tx1"/>
                  </a:solidFill>
                </a:rPr>
                <a:t>DMFT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753336" y="4328932"/>
              <a:ext cx="2685327" cy="14236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DFT+DMFT</a:t>
              </a:r>
              <a:endParaRPr lang="en-US" sz="3200" dirty="0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507129" y="4907666"/>
              <a:ext cx="1111170" cy="35881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Arrow 13"/>
            <p:cNvSpPr/>
            <p:nvPr/>
          </p:nvSpPr>
          <p:spPr>
            <a:xfrm>
              <a:off x="7581418" y="4907666"/>
              <a:ext cx="1145893" cy="358815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6074" y="5203408"/>
                <a:ext cx="11512446" cy="471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charset="0"/>
                          <a:ea typeface="Symbol" charset="2"/>
                          <a:cs typeface="Symbol" charset="2"/>
                        </a:rPr>
                        <m:t>Γ</m:t>
                      </m:r>
                      <m:r>
                        <m:rPr>
                          <m:nor/>
                        </m:rPr>
                        <a:rPr lang="en-US" sz="2400">
                          <a:ea typeface="Symbol" charset="2"/>
                          <a:cs typeface="Symbol" charset="2"/>
                        </a:rPr>
                        <m:t>[</m:t>
                      </m:r>
                      <m:r>
                        <m:rPr>
                          <m:nor/>
                        </m:rPr>
                        <a:rPr lang="en-US" sz="2400">
                          <a:ea typeface="Symbol" charset="2"/>
                          <a:cs typeface="Symbol" charset="2"/>
                        </a:rPr>
                        <m:t>G</m:t>
                      </m:r>
                      <m:r>
                        <m:rPr>
                          <m:nor/>
                        </m:rPr>
                        <a:rPr lang="en-US" sz="2400" b="0" i="0" smtClean="0">
                          <a:ea typeface="Symbol" charset="2"/>
                          <a:cs typeface="Symbol" charset="2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charset="0"/>
                          <a:ea typeface="Symbol" charset="2"/>
                          <a:cs typeface="Symbol" charset="2"/>
                        </a:rPr>
                        <m:t>ρ</m:t>
                      </m:r>
                      <m:r>
                        <m:rPr>
                          <m:nor/>
                        </m:rPr>
                        <a:rPr lang="en-US" sz="2400">
                          <a:ea typeface="Symbol" charset="2"/>
                          <a:cs typeface="Symbol" charset="2"/>
                        </a:rPr>
                        <m:t>]=</m:t>
                      </m:r>
                      <m:r>
                        <m:rPr>
                          <m:nor/>
                        </m:rPr>
                        <a:rPr lang="en-US" sz="2400">
                          <a:ea typeface="Symbol" charset="2"/>
                          <a:cs typeface="Symbol" charset="2"/>
                        </a:rPr>
                        <m:t>Tr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Symbol" charset="2"/>
                              <a:cs typeface="Symbol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charset="0"/>
                                  <a:ea typeface="Symbol" charset="2"/>
                                  <a:cs typeface="Symbol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  <a:ea typeface="Symbol" charset="2"/>
                                  <a:cs typeface="Symbol" charset="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  <a:ea typeface="Symbol" charset="2"/>
                                      <a:cs typeface="Symbol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Symbol" charset="2"/>
                                      <a:cs typeface="Symbol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ea typeface="Symbol" charset="2"/>
                                      <a:cs typeface="Symbol" charset="2"/>
                                    </a:rPr>
                                    <m:t>G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400" i="1">
                          <a:latin typeface="Cambria Math" charset="0"/>
                          <a:ea typeface="Symbol" charset="2"/>
                          <a:cs typeface="Symbol" charset="2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400">
                          <a:ea typeface="Symbol" charset="2"/>
                          <a:cs typeface="Symbol" charset="2"/>
                        </a:rPr>
                        <m:t>Tr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  <a:ea typeface="Symbol" charset="2"/>
                              <a:cs typeface="Symbol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charset="0"/>
                                  <a:ea typeface="Symbol" charset="2"/>
                                  <a:cs typeface="Symbol" charset="2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  <a:ea typeface="Symbol" charset="2"/>
                                  <a:cs typeface="Symbol" charset="2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𝐺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  <a:ea typeface="Symbol" charset="2"/>
                          <a:cs typeface="Symbol" charset="2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𝐷𝐹𝑇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𝐻</m:t>
                          </m:r>
                          <m: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𝑋𝐶</m:t>
                          </m:r>
                        </m:sup>
                      </m:sSub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𝜌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Symbol" charset="2"/>
                          <a:cs typeface="Symbol" charset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i="1">
                          <a:latin typeface="Cambria Math" charset="0"/>
                          <a:ea typeface="Symbol" charset="2"/>
                          <a:cs typeface="Symbol" charset="2"/>
                        </a:rPr>
                        <m:t>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charset="0"/>
                              <a:ea typeface="Symbol" charset="2"/>
                              <a:cs typeface="Symbol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Symbol" charset="2"/>
                                  <a:cs typeface="Symbol" charset="2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Symbol" charset="2"/>
                                  <a:cs typeface="Symbol" charset="2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Symbol" charset="2"/>
                                  <a:cs typeface="Symbol" charset="2"/>
                                </a:rPr>
                                <m:t>𝑙𝑜𝑐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Symbol" charset="2"/>
                          <a:cs typeface="Symbol" charset="2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𝐷𝐶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Symbol" charset="2"/>
                          <a:cs typeface="Symbol" charset="2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𝑙𝑜𝑐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Symbol" charset="2"/>
                          <a:cs typeface="Symbol" charset="2"/>
                        </a:rPr>
                        <m:t>]</m:t>
                      </m:r>
                    </m:oMath>
                  </m:oMathPara>
                </a14:m>
                <a:endParaRPr lang="en-US" sz="2400" dirty="0">
                  <a:ea typeface="Symbol" charset="2"/>
                  <a:cs typeface="Symbol" charset="2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74" y="5203408"/>
                <a:ext cx="11512446" cy="471539"/>
              </a:xfrm>
              <a:prstGeom prst="rect">
                <a:avLst/>
              </a:prstGeom>
              <a:blipFill rotWithShape="0">
                <a:blip r:embed="rId2"/>
                <a:stretch>
                  <a:fillRect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DFT+DMFT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/>
              <a:t>Allows us to perform ab-initio simulations of actual material systems with open d or f shell elements, not resorting to mere model calculations</a:t>
            </a:r>
            <a:endParaRPr lang="en-US" sz="2200" dirty="0"/>
          </a:p>
          <a:p>
            <a:r>
              <a:rPr lang="en-US" sz="2200" dirty="0" smtClean="0"/>
              <a:t>Allows for finite temperature simulations unlike DFT</a:t>
            </a:r>
            <a:endParaRPr lang="en-US" sz="2200" dirty="0"/>
          </a:p>
          <a:p>
            <a:r>
              <a:rPr lang="en-US" sz="2200" dirty="0" smtClean="0"/>
              <a:t>State of the art impurity solvers allow a wide variety of experimental observables to be calculated – Comparison with experiment </a:t>
            </a:r>
          </a:p>
          <a:p>
            <a:endParaRPr lang="en-US" sz="2200" dirty="0"/>
          </a:p>
          <a:p>
            <a:r>
              <a:rPr lang="en-US" sz="2200" dirty="0" smtClean="0"/>
              <a:t>Caveats-</a:t>
            </a:r>
          </a:p>
          <a:p>
            <a:pPr lvl="1"/>
            <a:r>
              <a:rPr lang="en-US" sz="2200" dirty="0" smtClean="0"/>
              <a:t>Can be computationally expensive (f-shell elements like Pu require hundreds of thousands of computer hours)</a:t>
            </a:r>
          </a:p>
          <a:p>
            <a:pPr lvl="1"/>
            <a:r>
              <a:rPr lang="en-US" sz="2200" dirty="0" smtClean="0"/>
              <a:t>For some impurity solvers, require analytic continuation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3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Selected Research Projects using DMFT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 of Magnetic Spectral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1175" y="1600201"/>
                <a:ext cx="10972800" cy="452596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The </a:t>
                </a:r>
                <a:r>
                  <a:rPr lang="en-US" dirty="0"/>
                  <a:t>M</a:t>
                </a:r>
                <a:r>
                  <a:rPr lang="en-US" dirty="0" smtClean="0"/>
                  <a:t>agnetic Spectral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 smtClean="0"/>
                  <a:t> gives us information about all the magnetic excitations of the system.  Can be measured by Neutron scattering experiments.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For highly localized (f shell) </a:t>
                </a:r>
                <a:r>
                  <a:rPr lang="en-US" dirty="0" smtClean="0"/>
                  <a:t>systems:</a:t>
                </a:r>
                <a:r>
                  <a:rPr lang="en-US" dirty="0"/>
                  <a:t>	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	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𝜔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𝜒</m:t>
                    </m:r>
                    <m:r>
                      <a:rPr lang="en-US" b="0" i="1" smtClean="0">
                        <a:latin typeface="Cambria Math" charset="0"/>
                      </a:rPr>
                      <m:t>”(</m:t>
                    </m:r>
                    <m:r>
                      <a:rPr lang="en-US" b="0" i="1" smtClean="0">
                        <a:latin typeface="Cambria Math" charset="0"/>
                      </a:rPr>
                      <m:t>𝜔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: Magnetic form factor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𝜒</m:t>
                    </m:r>
                    <m:r>
                      <a:rPr lang="en-US" i="1">
                        <a:latin typeface="Cambria Math" charset="0"/>
                      </a:rPr>
                      <m:t>”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 smtClean="0"/>
                  <a:t>Imaginary part of (local) Dynamic Magnetic Susceptibility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r>
                  <a:rPr lang="en-US" dirty="0" smtClean="0"/>
                  <a:t>DFT+DMFT allows us to calculate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 smtClean="0"/>
                  <a:t>, which we shall use to study two long standing problems in condensed matter</a:t>
                </a:r>
              </a:p>
              <a:p>
                <a:pPr lvl="1"/>
                <a:r>
                  <a:rPr lang="en-US" dirty="0" smtClean="0"/>
                  <a:t>The volume collapse transition in Cerium</a:t>
                </a:r>
              </a:p>
              <a:p>
                <a:pPr lvl="1"/>
                <a:r>
                  <a:rPr lang="en-US" dirty="0" smtClean="0"/>
                  <a:t>The valence fluctuating ground state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/>
                  <a:t>-Pu</a:t>
                </a:r>
                <a:endParaRPr lang="en-US" dirty="0"/>
              </a:p>
              <a:p>
                <a:pPr marL="0" indent="0" algn="ctr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75" y="1600201"/>
                <a:ext cx="10972800" cy="4525963"/>
              </a:xfrm>
              <a:blipFill rotWithShape="0">
                <a:blip r:embed="rId2"/>
                <a:stretch>
                  <a:fillRect l="-667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2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Collapse transition in Cerium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32770"/>
                <a:ext cx="10972800" cy="452596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-Ce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-Ce transition in Cerium. Intensely studied for decades!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smtClean="0"/>
                  <a:t>Ce shows Pauli like susceptibility 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-Ce shows Curie like susceptibility.</a:t>
                </a:r>
              </a:p>
              <a:p>
                <a:endParaRPr lang="en-US" dirty="0"/>
              </a:p>
              <a:p>
                <a:r>
                  <a:rPr lang="en-US" dirty="0" smtClean="0"/>
                  <a:t>Possible explanations:</a:t>
                </a:r>
              </a:p>
              <a:p>
                <a:pPr lvl="1"/>
                <a:r>
                  <a:rPr lang="en-US" dirty="0"/>
                  <a:t>Promotional Model (</a:t>
                </a:r>
                <a:r>
                  <a:rPr lang="en-US" dirty="0" err="1"/>
                  <a:t>Coqblin</a:t>
                </a:r>
                <a:r>
                  <a:rPr lang="en-US" dirty="0"/>
                  <a:t> </a:t>
                </a:r>
                <a:r>
                  <a:rPr lang="en-US" dirty="0" err="1"/>
                  <a:t>et.al</a:t>
                </a:r>
                <a:r>
                  <a:rPr lang="en-US" dirty="0"/>
                  <a:t>, 1968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Mott </a:t>
                </a:r>
                <a:r>
                  <a:rPr lang="en-US" dirty="0"/>
                  <a:t>Transition (</a:t>
                </a:r>
                <a:r>
                  <a:rPr lang="en-US" dirty="0" smtClean="0"/>
                  <a:t>Johansson,1974)</a:t>
                </a:r>
              </a:p>
              <a:p>
                <a:pPr lvl="1"/>
                <a:r>
                  <a:rPr lang="en-US" dirty="0" smtClean="0"/>
                  <a:t>Kondo </a:t>
                </a:r>
                <a:r>
                  <a:rPr lang="en-US" dirty="0"/>
                  <a:t>volume collapse (</a:t>
                </a:r>
                <a:r>
                  <a:rPr lang="en-US" dirty="0" err="1"/>
                  <a:t>Lavagna</a:t>
                </a:r>
                <a:r>
                  <a:rPr lang="en-US" dirty="0"/>
                  <a:t> et. al 1982. Allen </a:t>
                </a:r>
                <a:r>
                  <a:rPr lang="en-US" dirty="0" err="1"/>
                  <a:t>et.al</a:t>
                </a:r>
                <a:r>
                  <a:rPr lang="en-US" dirty="0"/>
                  <a:t> 1982) 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32770"/>
                <a:ext cx="10972800" cy="4525963"/>
              </a:xfrm>
              <a:blipFill rotWithShape="0">
                <a:blip r:embed="rId2"/>
                <a:stretch>
                  <a:fillRect l="-1000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692581" y="2064977"/>
            <a:ext cx="7768973" cy="3717354"/>
            <a:chOff x="1692581" y="2064977"/>
            <a:chExt cx="7768973" cy="37173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581" y="2064977"/>
              <a:ext cx="7768973" cy="371735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803494" y="2872547"/>
              <a:ext cx="2199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Increase Pressure</a:t>
              </a:r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92729" y="2180070"/>
            <a:ext cx="5968678" cy="4061188"/>
            <a:chOff x="2592729" y="2180070"/>
            <a:chExt cx="5968678" cy="40611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729" y="2180070"/>
              <a:ext cx="5968678" cy="4061188"/>
            </a:xfrm>
            <a:prstGeom prst="rect">
              <a:avLst/>
            </a:prstGeom>
          </p:spPr>
        </p:pic>
        <p:sp>
          <p:nvSpPr>
            <p:cNvPr id="7" name="Donut 6"/>
            <p:cNvSpPr/>
            <p:nvPr/>
          </p:nvSpPr>
          <p:spPr>
            <a:xfrm>
              <a:off x="3136740" y="3819645"/>
              <a:ext cx="1666754" cy="972274"/>
            </a:xfrm>
            <a:prstGeom prst="donut">
              <a:avLst>
                <a:gd name="adj" fmla="val 475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274638"/>
                <a:ext cx="11103980" cy="859681"/>
              </a:xfrm>
            </p:spPr>
            <p:txBody>
              <a:bodyPr/>
              <a:lstStyle/>
              <a:p>
                <a:r>
                  <a:rPr lang="en-US" dirty="0" smtClean="0"/>
                  <a:t>The form factor puzzle for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𝛼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−</m:t>
                    </m:r>
                    <m:r>
                      <a:rPr lang="en-US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𝐶𝑒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274638"/>
                <a:ext cx="11103980" cy="859681"/>
              </a:xfrm>
              <a:blipFill rotWithShape="0">
                <a:blip r:embed="rId2"/>
                <a:stretch>
                  <a:fillRect t="-9929" b="-35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64535"/>
            <a:ext cx="10972800" cy="4525963"/>
          </a:xfrm>
        </p:spPr>
        <p:txBody>
          <a:bodyPr/>
          <a:lstStyle/>
          <a:p>
            <a:r>
              <a:rPr lang="en-US" sz="2400" dirty="0" err="1" smtClean="0"/>
              <a:t>Murani</a:t>
            </a:r>
            <a:r>
              <a:rPr lang="en-US" sz="2400" dirty="0" smtClean="0"/>
              <a:t> </a:t>
            </a:r>
            <a:r>
              <a:rPr lang="en-US" sz="2400" dirty="0" err="1" smtClean="0"/>
              <a:t>et.al</a:t>
            </a:r>
            <a:r>
              <a:rPr lang="en-US" sz="2400" dirty="0" smtClean="0"/>
              <a:t> (</a:t>
            </a:r>
            <a:r>
              <a:rPr lang="is-IS" sz="2400" dirty="0"/>
              <a:t>PRL 95, 256403</a:t>
            </a:r>
            <a:r>
              <a:rPr lang="is-IS" sz="2400" dirty="0" smtClean="0"/>
              <a:t>):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858" y="1770857"/>
            <a:ext cx="5679071" cy="4433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Callout 9"/>
              <p:cNvSpPr/>
              <p:nvPr/>
            </p:nvSpPr>
            <p:spPr>
              <a:xfrm>
                <a:off x="152400" y="2330824"/>
                <a:ext cx="2716306" cy="1164730"/>
              </a:xfrm>
              <a:prstGeom prst="wedgeEllipseCallout">
                <a:avLst>
                  <a:gd name="adj1" fmla="val 72406"/>
                  <a:gd name="adj2" fmla="val 77124"/>
                </a:avLst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41000"/>
                      <a:lumMod val="41000"/>
                      <a:lumOff val="59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rgbClr val="FF0000"/>
                    </a:solidFill>
                  </a:rPr>
                  <a:t>LDA calculation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𝛼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𝐶𝑒</m:t>
                    </m:r>
                  </m:oMath>
                </a14:m>
                <a:r>
                  <a:rPr lang="en-US" sz="16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assuming 4f electron forms itinerant band </a:t>
                </a:r>
              </a:p>
            </p:txBody>
          </p:sp>
        </mc:Choice>
        <mc:Fallback xmlns="">
          <p:sp>
            <p:nvSpPr>
              <p:cNvPr id="10" name="Oval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330824"/>
                <a:ext cx="2716306" cy="1164730"/>
              </a:xfrm>
              <a:prstGeom prst="wedgeEllipseCallout">
                <a:avLst>
                  <a:gd name="adj1" fmla="val 72406"/>
                  <a:gd name="adj2" fmla="val 77124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Callout 13"/>
          <p:cNvSpPr/>
          <p:nvPr/>
        </p:nvSpPr>
        <p:spPr>
          <a:xfrm>
            <a:off x="8483599" y="1523184"/>
            <a:ext cx="2716306" cy="1164730"/>
          </a:xfrm>
          <a:prstGeom prst="wedgeEllipseCallout">
            <a:avLst>
              <a:gd name="adj1" fmla="val -197561"/>
              <a:gd name="adj2" fmla="val 147165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lumMod val="41000"/>
                  <a:lumOff val="59000"/>
                  <a:alpha val="1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endParaRPr lang="en-US" sz="1600" dirty="0" smtClean="0"/>
          </a:p>
          <a:p>
            <a:r>
              <a:rPr lang="en-US" sz="1600" dirty="0" smtClean="0">
                <a:solidFill>
                  <a:srgbClr val="FF0000"/>
                </a:solidFill>
              </a:rPr>
              <a:t>Form </a:t>
            </a:r>
            <a:r>
              <a:rPr lang="en-US" sz="1600" dirty="0">
                <a:solidFill>
                  <a:srgbClr val="FF0000"/>
                </a:solidFill>
              </a:rPr>
              <a:t>factor remains unchanged across transition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57880" y="3317678"/>
            <a:ext cx="3130787" cy="1332870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6000"/>
                  <a:lumMod val="28000"/>
                  <a:lumOff val="7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</a:rPr>
              <a:t>4f electrons remain correlated across the </a:t>
            </a:r>
            <a:r>
              <a:rPr lang="en-US" dirty="0" smtClean="0">
                <a:solidFill>
                  <a:srgbClr val="FF0000"/>
                </a:solidFill>
              </a:rPr>
              <a:t>transition.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Disagrees with </a:t>
            </a:r>
            <a:r>
              <a:rPr lang="en-US" dirty="0" smtClean="0">
                <a:solidFill>
                  <a:srgbClr val="FF0000"/>
                </a:solidFill>
              </a:rPr>
              <a:t>DFT!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4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DMFT solves puzzle for </a:t>
            </a:r>
            <a:r>
              <a:rPr lang="en-US" dirty="0" err="1" smtClean="0"/>
              <a:t>formfactor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DMFT results in perfect agreement with experiment!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04" y="2060379"/>
            <a:ext cx="5320496" cy="39903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84742" y="1370014"/>
            <a:ext cx="6547177" cy="5118439"/>
            <a:chOff x="5184742" y="1370014"/>
            <a:chExt cx="6547177" cy="51184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63" r="3164"/>
            <a:stretch/>
          </p:blipFill>
          <p:spPr>
            <a:xfrm>
              <a:off x="8297288" y="1370014"/>
              <a:ext cx="3434631" cy="231060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9" r="49479"/>
            <a:stretch/>
          </p:blipFill>
          <p:spPr>
            <a:xfrm>
              <a:off x="8267307" y="3680620"/>
              <a:ext cx="3464612" cy="2192280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5184742" y="2926477"/>
              <a:ext cx="3384223" cy="1357460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  <a:lumMod val="44000"/>
                    <a:lumOff val="56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DMFT already explained DOS and optical conductivity data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63067" y="5872900"/>
              <a:ext cx="47322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Haule et.al, PRL </a:t>
              </a:r>
              <a:r>
                <a:rPr lang="is-IS" sz="1600" dirty="0" smtClean="0"/>
                <a:t>94, 036401 </a:t>
              </a:r>
              <a:r>
                <a:rPr lang="is-IS" sz="1600" dirty="0"/>
                <a:t>(</a:t>
              </a:r>
              <a:r>
                <a:rPr lang="is-IS" sz="1600" dirty="0" smtClean="0"/>
                <a:t>2005</a:t>
              </a:r>
              <a:r>
                <a:rPr lang="is-IS" sz="1400" dirty="0" smtClean="0"/>
                <a:t>)</a:t>
              </a:r>
              <a:endParaRPr lang="is-IS" sz="1400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172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DMFT results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𝜒</m:t>
                    </m:r>
                    <m:r>
                      <a:rPr lang="en-US" b="0" i="1" smtClean="0">
                        <a:latin typeface="Cambria Math" charset="0"/>
                      </a:rPr>
                      <m:t>”(</m:t>
                    </m:r>
                    <m:r>
                      <a:rPr lang="en-US" b="0" i="1" smtClean="0">
                        <a:latin typeface="Cambria Math" charset="0"/>
                      </a:rPr>
                      <m:t>𝜔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59" y="1374626"/>
            <a:ext cx="6717350" cy="47515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Callout 10"/>
              <p:cNvSpPr/>
              <p:nvPr/>
            </p:nvSpPr>
            <p:spPr>
              <a:xfrm>
                <a:off x="4419190" y="3802684"/>
                <a:ext cx="2420389" cy="995423"/>
              </a:xfrm>
              <a:prstGeom prst="wedgeEllipseCallout">
                <a:avLst>
                  <a:gd name="adj1" fmla="val -47779"/>
                  <a:gd name="adj2" fmla="val 77582"/>
                </a:avLst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29000"/>
                      <a:lumMod val="78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FFFF00"/>
                    </a:solidFill>
                  </a:rPr>
                  <a:t>Moves to higher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00"/>
                        </a:solidFill>
                        <a:latin typeface="Cambria Math" charset="0"/>
                      </a:rPr>
                      <m:t>𝜔</m:t>
                    </m:r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-Ce </a:t>
                </a:r>
              </a:p>
              <a:p>
                <a:pPr algn="ctr"/>
                <a:r>
                  <a:rPr lang="en-US" dirty="0" smtClean="0">
                    <a:solidFill>
                      <a:srgbClr val="FFFF00"/>
                    </a:solidFill>
                  </a:rPr>
                  <a:t>Increased T</a:t>
                </a:r>
                <a:r>
                  <a:rPr lang="en-US" baseline="30000" dirty="0">
                    <a:solidFill>
                      <a:srgbClr val="FFFF0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11" name="Oval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190" y="3802684"/>
                <a:ext cx="2420389" cy="995423"/>
              </a:xfrm>
              <a:prstGeom prst="wedgeEllipseCallout">
                <a:avLst>
                  <a:gd name="adj1" fmla="val -47779"/>
                  <a:gd name="adj2" fmla="val 77582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Callout 11"/>
              <p:cNvSpPr/>
              <p:nvPr/>
            </p:nvSpPr>
            <p:spPr>
              <a:xfrm>
                <a:off x="3376943" y="2109457"/>
                <a:ext cx="3087231" cy="896293"/>
              </a:xfrm>
              <a:prstGeom prst="wedgeEllipseCallout">
                <a:avLst>
                  <a:gd name="adj1" fmla="val -48692"/>
                  <a:gd name="adj2" fmla="val 82702"/>
                </a:avLst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7000"/>
                      <a:lumMod val="46000"/>
                      <a:lumOff val="54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rgbClr val="FF0000">
                        <a:alpha val="81000"/>
                      </a:srgbClr>
                    </a:solidFill>
                  </a:rPr>
                  <a:t>Local moment peak 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𝜔</m:t>
                    </m:r>
                    <m:r>
                      <a:rPr lang="en-US" i="1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→0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for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γ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>
                            <a:alpha val="81000"/>
                          </a:srgbClr>
                        </a:solidFill>
                        <a:latin typeface="Cambria Math" charset="0"/>
                      </a:rPr>
                      <m:t>Ce</m:t>
                    </m:r>
                  </m:oMath>
                </a14:m>
                <a:endParaRPr lang="en-US" dirty="0">
                  <a:solidFill>
                    <a:srgbClr val="FF0000">
                      <a:alpha val="81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Oval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943" y="2109457"/>
                <a:ext cx="3087231" cy="896293"/>
              </a:xfrm>
              <a:prstGeom prst="wedgeEllipseCallout">
                <a:avLst>
                  <a:gd name="adj1" fmla="val -48692"/>
                  <a:gd name="adj2" fmla="val 82702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Callout 12"/>
          <p:cNvSpPr/>
          <p:nvPr/>
        </p:nvSpPr>
        <p:spPr>
          <a:xfrm>
            <a:off x="6839579" y="3106243"/>
            <a:ext cx="2109458" cy="932507"/>
          </a:xfrm>
          <a:prstGeom prst="wedgeEllipseCallout">
            <a:avLst>
              <a:gd name="adj1" fmla="val -52592"/>
              <a:gd name="adj2" fmla="val 6152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9000"/>
                  <a:lumMod val="7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Increased Hybridization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78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Traditional guiding principle of western Science- </a:t>
            </a:r>
            <a:r>
              <a:rPr lang="en-US" sz="2400" dirty="0" smtClean="0">
                <a:solidFill>
                  <a:srgbClr val="FF0000"/>
                </a:solidFill>
              </a:rPr>
              <a:t>Reductionism</a:t>
            </a:r>
          </a:p>
          <a:p>
            <a:r>
              <a:rPr lang="en-US" sz="2400" dirty="0" smtClean="0"/>
              <a:t>Emergence</a:t>
            </a:r>
            <a:r>
              <a:rPr lang="en-US" sz="2400" dirty="0" smtClean="0"/>
              <a:t>: Collections of entities exhibit properties not trivially understood from properties of individual </a:t>
            </a:r>
            <a:r>
              <a:rPr lang="en-US" sz="2400" dirty="0"/>
              <a:t>constituents </a:t>
            </a:r>
            <a:r>
              <a:rPr lang="en-US" sz="2400" dirty="0" smtClean="0"/>
              <a:t>(More </a:t>
            </a:r>
            <a:r>
              <a:rPr lang="en-US" sz="2400" dirty="0"/>
              <a:t>is different – P.W. Anderson )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Condensed Matter- The study of Emergence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88" y="2988399"/>
            <a:ext cx="6848795" cy="32528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16140" y="3338623"/>
            <a:ext cx="2147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Condensed Matter: The study of emergent phenomenon in 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  <a:r>
              <a:rPr lang="en-US" sz="2400" dirty="0" smtClean="0">
                <a:solidFill>
                  <a:srgbClr val="FF0000"/>
                </a:solidFill>
              </a:rPr>
              <a:t>aterial systems</a:t>
            </a:r>
          </a:p>
        </p:txBody>
      </p:sp>
    </p:spTree>
    <p:extLst>
      <p:ext uri="{BB962C8B-B14F-4D97-AF65-F5344CB8AC3E}">
        <p14:creationId xmlns:p14="http://schemas.microsoft.com/office/powerpoint/2010/main" val="206435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DMFT results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54" y="1519599"/>
            <a:ext cx="3922538" cy="44455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t="9461" r="13820" b="2493"/>
          <a:stretch/>
        </p:blipFill>
        <p:spPr>
          <a:xfrm>
            <a:off x="1108923" y="1519599"/>
            <a:ext cx="4911631" cy="4437581"/>
          </a:xfrm>
        </p:spPr>
      </p:pic>
      <p:grpSp>
        <p:nvGrpSpPr>
          <p:cNvPr id="19" name="Group 18"/>
          <p:cNvGrpSpPr/>
          <p:nvPr/>
        </p:nvGrpSpPr>
        <p:grpSpPr>
          <a:xfrm>
            <a:off x="2697933" y="2942376"/>
            <a:ext cx="4255128" cy="1258432"/>
            <a:chOff x="2697933" y="2942376"/>
            <a:chExt cx="4255128" cy="1258432"/>
          </a:xfrm>
        </p:grpSpPr>
        <p:sp>
          <p:nvSpPr>
            <p:cNvPr id="10" name="Rounded Rectangle 9"/>
            <p:cNvSpPr/>
            <p:nvPr/>
          </p:nvSpPr>
          <p:spPr>
            <a:xfrm>
              <a:off x="3883937" y="2942376"/>
              <a:ext cx="2136617" cy="89629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Very Good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Agreement!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697933" y="3327148"/>
              <a:ext cx="1148282" cy="873660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lg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058276" y="3327148"/>
              <a:ext cx="894785" cy="737858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lg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3" y="1414040"/>
            <a:ext cx="8965939" cy="456407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valence fluctuating ground state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/>
                  <a:t>-Pu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Plutonium has a highly complex phase diagram.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41" y="2272420"/>
            <a:ext cx="6717439" cy="373057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72429" y="2652665"/>
            <a:ext cx="2608018" cy="1210517"/>
          </a:xfrm>
          <a:prstGeom prst="wedgeEllipseCallout">
            <a:avLst>
              <a:gd name="adj1" fmla="val 124982"/>
              <a:gd name="adj2" fmla="val -42236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  <a:lumMod val="32000"/>
                  <a:lumOff val="6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Pauli Susceptibility,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Anomalously high C</a:t>
            </a:r>
            <a:r>
              <a:rPr lang="en-US" baseline="-25000" dirty="0" smtClean="0">
                <a:solidFill>
                  <a:srgbClr val="FF0000"/>
                </a:solidFill>
              </a:rPr>
              <a:t>v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392971" y="1535231"/>
            <a:ext cx="2522710" cy="1423656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  <a:lumMod val="58000"/>
                  <a:lumOff val="4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Theories which reproduce unit cell volume predict static moment 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406590" y="2989783"/>
            <a:ext cx="2398640" cy="1446412"/>
            <a:chOff x="9392972" y="3035052"/>
            <a:chExt cx="2398640" cy="1446412"/>
          </a:xfr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  <a:lumMod val="58000"/>
                  <a:lumOff val="4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2" name="Rounded Rectangle 11"/>
            <p:cNvSpPr/>
            <p:nvPr/>
          </p:nvSpPr>
          <p:spPr>
            <a:xfrm>
              <a:off x="9392972" y="3382238"/>
              <a:ext cx="2398640" cy="1099226"/>
            </a:xfrm>
            <a:prstGeom prst="round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Experiments disagree! Early experiments found no moment at Room </a:t>
              </a:r>
              <a:r>
                <a:rPr lang="en-US" dirty="0" err="1" smtClean="0">
                  <a:solidFill>
                    <a:srgbClr val="FF0000"/>
                  </a:solidFill>
                </a:rPr>
                <a:t>Temo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10398435" y="3035052"/>
              <a:ext cx="414950" cy="353084"/>
            </a:xfrm>
            <a:prstGeom prst="down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392971" y="4543322"/>
            <a:ext cx="2318820" cy="1475714"/>
            <a:chOff x="9596861" y="4535784"/>
            <a:chExt cx="2318820" cy="1475714"/>
          </a:xfr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9000"/>
                  <a:lumMod val="58000"/>
                  <a:lumOff val="4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/>
                <p:cNvSpPr/>
                <p:nvPr/>
              </p:nvSpPr>
              <p:spPr>
                <a:xfrm>
                  <a:off x="9596861" y="4988457"/>
                  <a:ext cx="2318820" cy="1023041"/>
                </a:xfrm>
                <a:prstGeom prst="round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FF0000"/>
                      </a:solidFill>
                    </a:rPr>
                    <a:t>“Missing magnetism of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𝛿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-</a:t>
                  </a:r>
                  <a:r>
                    <a:rPr lang="en-US" dirty="0" smtClean="0">
                      <a:solidFill>
                        <a:srgbClr val="FF0000"/>
                      </a:solidFill>
                    </a:rPr>
                    <a:t>Pu”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ounded 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6861" y="4988457"/>
                  <a:ext cx="2318820" cy="1023041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Down Arrow 14"/>
            <p:cNvSpPr/>
            <p:nvPr/>
          </p:nvSpPr>
          <p:spPr>
            <a:xfrm>
              <a:off x="10605910" y="4535784"/>
              <a:ext cx="414950" cy="353084"/>
            </a:xfrm>
            <a:prstGeom prst="down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46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DMFT 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9117"/>
            <a:ext cx="109728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Earlier work using DMFT had already achieved good results for DOS and hinted at valence fluctuations being important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86" y="2172298"/>
            <a:ext cx="5590165" cy="3276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30" y="2172298"/>
            <a:ext cx="5799691" cy="32769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6375" y="5740924"/>
            <a:ext cx="525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Haule et.al </a:t>
            </a:r>
            <a:r>
              <a:rPr lang="en-US" i="1" dirty="0"/>
              <a:t>Nature</a:t>
            </a:r>
            <a:r>
              <a:rPr lang="en-US" dirty="0"/>
              <a:t> </a:t>
            </a:r>
            <a:r>
              <a:rPr lang="en-US" b="1" dirty="0"/>
              <a:t>446</a:t>
            </a:r>
            <a:r>
              <a:rPr lang="en-US" dirty="0"/>
              <a:t>, 513-516 </a:t>
            </a:r>
            <a:r>
              <a:rPr lang="en-US" dirty="0" smtClean="0"/>
              <a:t>(2007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45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Form Factor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&amp; Valence fluctuations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" y="1417638"/>
            <a:ext cx="6244262" cy="46892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43" y="2681935"/>
            <a:ext cx="4034950" cy="1337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51414" y="1629446"/>
            <a:ext cx="360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 fluctuations in occupation of 5f orbital- captured by DMFT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14788" y="4463358"/>
            <a:ext cx="3141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 smtClean="0"/>
              <a:t>Janoschek</a:t>
            </a:r>
            <a:r>
              <a:rPr lang="en-US" dirty="0" smtClean="0"/>
              <a:t> et. al. Science </a:t>
            </a:r>
            <a:r>
              <a:rPr lang="en-US" dirty="0"/>
              <a:t>Advances, 1(6),</a:t>
            </a:r>
          </a:p>
          <a:p>
            <a:r>
              <a:rPr lang="nb-NO" dirty="0"/>
              <a:t>2015.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0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Missing magnetism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0" y="1380696"/>
            <a:ext cx="4199802" cy="4745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Callout 6"/>
              <p:cNvSpPr/>
              <p:nvPr/>
            </p:nvSpPr>
            <p:spPr>
              <a:xfrm>
                <a:off x="0" y="1647826"/>
                <a:ext cx="3051017" cy="1113576"/>
              </a:xfrm>
              <a:prstGeom prst="wedgeEllipseCallout">
                <a:avLst>
                  <a:gd name="adj1" fmla="val 119944"/>
                  <a:gd name="adj2" fmla="val 199922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Peak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∼84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meV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∼800</m:t>
                    </m:r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Oval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47826"/>
                <a:ext cx="3051017" cy="1113576"/>
              </a:xfrm>
              <a:prstGeom prst="wedgeEllipseCallout">
                <a:avLst>
                  <a:gd name="adj1" fmla="val 119944"/>
                  <a:gd name="adj2" fmla="val 199922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359906" y="1417638"/>
            <a:ext cx="7778058" cy="4326417"/>
            <a:chOff x="2118511" y="1795263"/>
            <a:chExt cx="7778058" cy="4326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511" y="1795263"/>
              <a:ext cx="7778058" cy="372810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539905" y="5598460"/>
              <a:ext cx="2018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T&gt;T</a:t>
              </a:r>
              <a:r>
                <a:rPr lang="en-US" sz="2800" b="1" baseline="-25000" dirty="0" smtClean="0"/>
                <a:t>K</a:t>
              </a:r>
              <a:endParaRPr lang="en-US" sz="2800" b="1" baseline="-25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57310" y="5598460"/>
              <a:ext cx="2018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T&lt;T</a:t>
              </a:r>
              <a:r>
                <a:rPr lang="en-US" sz="2800" b="1" baseline="-25000" dirty="0" smtClean="0"/>
                <a:t>K</a:t>
              </a:r>
              <a:endParaRPr lang="en-US" sz="2800" b="1" baseline="-25000" dirty="0"/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8949705" y="1160938"/>
            <a:ext cx="2444436" cy="149382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 room Temperature Magnetic moment </a:t>
            </a:r>
            <a:r>
              <a:rPr lang="en-US" smtClean="0"/>
              <a:t>is screened by Kondo cloud 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0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DMFT Results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𝜔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6" y="1524512"/>
            <a:ext cx="8584193" cy="496647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757668" y="2264546"/>
            <a:ext cx="3534425" cy="2348604"/>
            <a:chOff x="2757668" y="2264546"/>
            <a:chExt cx="3534425" cy="2348604"/>
          </a:xfrm>
        </p:grpSpPr>
        <p:sp>
          <p:nvSpPr>
            <p:cNvPr id="10" name="Rounded Rectangle 9"/>
            <p:cNvSpPr/>
            <p:nvPr/>
          </p:nvSpPr>
          <p:spPr>
            <a:xfrm>
              <a:off x="3942030" y="2264546"/>
              <a:ext cx="2136617" cy="896293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Very Good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Agreement!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2757668" y="2825090"/>
              <a:ext cx="1275031" cy="1788060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lg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660614" y="3033908"/>
              <a:ext cx="631479" cy="1149791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lg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53" y="1246095"/>
            <a:ext cx="10058400" cy="50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𝜔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Conclusions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3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have developed a robust method to calculate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𝜔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for strongly correlated systems</a:t>
                </a:r>
              </a:p>
              <a:p>
                <a:r>
                  <a:rPr lang="en-US" dirty="0" smtClean="0"/>
                  <a:t>We can calculate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𝜒</m:t>
                    </m:r>
                    <m:r>
                      <a:rPr lang="en-US" b="0" i="1" smtClean="0">
                        <a:latin typeface="Cambria Math" charset="0"/>
                      </a:rPr>
                      <m:t>”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 smtClean="0"/>
                  <a:t> which can give us vital clues regarding the physics of f-shell systems</a:t>
                </a:r>
              </a:p>
              <a:p>
                <a:r>
                  <a:rPr lang="en-US" dirty="0" smtClean="0"/>
                  <a:t>We used this apparatus to understand:</a:t>
                </a:r>
              </a:p>
              <a:p>
                <a:pPr lvl="1"/>
                <a:r>
                  <a:rPr lang="en-US" dirty="0" smtClean="0"/>
                  <a:t>The importance of hybridization in the volume collapse transition in Cerium</a:t>
                </a:r>
              </a:p>
              <a:p>
                <a:pPr lvl="1"/>
                <a:r>
                  <a:rPr lang="en-US" dirty="0" smtClean="0"/>
                  <a:t>The importance of valence fluctuations and Kondo screening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 smtClean="0"/>
                  <a:t>-Pu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00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4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Spin state Transition in LaCoO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0265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209800" y="1248608"/>
            <a:ext cx="5100036" cy="510774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300" dirty="0">
                <a:cs typeface="Charter Black"/>
              </a:rPr>
              <a:t>LaCoO</a:t>
            </a:r>
            <a:r>
              <a:rPr lang="en-US" sz="2300" baseline="-25000" dirty="0">
                <a:cs typeface="Charter Black"/>
              </a:rPr>
              <a:t>3 </a:t>
            </a:r>
            <a:r>
              <a:rPr lang="en-US" sz="2300" dirty="0">
                <a:cs typeface="Charter Black"/>
              </a:rPr>
              <a:t> is a perovskite (ABO</a:t>
            </a:r>
            <a:r>
              <a:rPr lang="en-US" sz="2300" baseline="-25000" dirty="0">
                <a:cs typeface="Charter Black"/>
              </a:rPr>
              <a:t>3</a:t>
            </a:r>
            <a:r>
              <a:rPr lang="en-US" sz="2300" dirty="0">
                <a:cs typeface="Charter Black"/>
              </a:rPr>
              <a:t>) with La on the A site and Co on the B site surrounded by Oxygen Octahedra. </a:t>
            </a:r>
          </a:p>
          <a:p>
            <a:pPr>
              <a:lnSpc>
                <a:spcPct val="120000"/>
              </a:lnSpc>
            </a:pPr>
            <a:endParaRPr lang="en-US" sz="2300" dirty="0">
              <a:cs typeface="Charter Black"/>
            </a:endParaRPr>
          </a:p>
          <a:p>
            <a:pPr>
              <a:lnSpc>
                <a:spcPct val="120000"/>
              </a:lnSpc>
            </a:pPr>
            <a:r>
              <a:rPr lang="en-US" sz="2300" dirty="0">
                <a:cs typeface="Charter Black"/>
              </a:rPr>
              <a:t>The Octahedra undergo out of phase rotations along the [111] axis (a</a:t>
            </a:r>
            <a:r>
              <a:rPr lang="en-US" sz="2300" baseline="30000" dirty="0">
                <a:cs typeface="Charter Black"/>
              </a:rPr>
              <a:t>-</a:t>
            </a:r>
            <a:r>
              <a:rPr lang="en-US" sz="2300" dirty="0">
                <a:cs typeface="Charter Black"/>
              </a:rPr>
              <a:t>a</a:t>
            </a:r>
            <a:r>
              <a:rPr lang="en-US" sz="2300" baseline="30000" dirty="0">
                <a:cs typeface="Charter Black"/>
              </a:rPr>
              <a:t>-</a:t>
            </a:r>
            <a:r>
              <a:rPr lang="en-US" sz="2300" dirty="0">
                <a:cs typeface="Charter Black"/>
              </a:rPr>
              <a:t>a</a:t>
            </a:r>
            <a:r>
              <a:rPr lang="en-US" sz="2300" baseline="30000" dirty="0">
                <a:cs typeface="Charter Black"/>
              </a:rPr>
              <a:t>-</a:t>
            </a:r>
            <a:r>
              <a:rPr lang="en-US" sz="2300" dirty="0">
                <a:cs typeface="Charter Black"/>
              </a:rPr>
              <a:t> tilt pattern)</a:t>
            </a:r>
          </a:p>
          <a:p>
            <a:pPr>
              <a:lnSpc>
                <a:spcPct val="120000"/>
              </a:lnSpc>
            </a:pPr>
            <a:endParaRPr lang="en-US" sz="2300" dirty="0">
              <a:cs typeface="Charter Black"/>
            </a:endParaRPr>
          </a:p>
          <a:p>
            <a:pPr>
              <a:lnSpc>
                <a:spcPct val="120000"/>
              </a:lnSpc>
            </a:pPr>
            <a:r>
              <a:rPr lang="en-US" sz="2300" dirty="0">
                <a:cs typeface="Charter Black"/>
              </a:rPr>
              <a:t>Narrow band-gap insulator at low temp (&lt;60K) with Pauli-like susceptibility.</a:t>
            </a:r>
          </a:p>
          <a:p>
            <a:pPr>
              <a:lnSpc>
                <a:spcPct val="120000"/>
              </a:lnSpc>
            </a:pPr>
            <a:endParaRPr lang="en-US" sz="2300" dirty="0"/>
          </a:p>
          <a:p>
            <a:pPr>
              <a:lnSpc>
                <a:spcPct val="120000"/>
              </a:lnSpc>
            </a:pPr>
            <a:r>
              <a:rPr lang="en-US" sz="2300" dirty="0"/>
              <a:t>Between 90-150 K, transitions to a local moment phase with Curie-Weiss like susceptibility. Gradual closing of the insulating gap, known to be metallic above 600K.</a:t>
            </a:r>
          </a:p>
          <a:p>
            <a:endParaRPr lang="en-US" sz="2000" dirty="0">
              <a:cs typeface="Charter Black"/>
            </a:endParaRPr>
          </a:p>
          <a:p>
            <a:endParaRPr lang="en-US" sz="2000" baseline="-25000" dirty="0"/>
          </a:p>
          <a:p>
            <a:endParaRPr lang="en-US" sz="2000" baseline="-25000" dirty="0"/>
          </a:p>
          <a:p>
            <a:endParaRPr lang="en-US" sz="2000" baseline="-25000" dirty="0"/>
          </a:p>
          <a:p>
            <a:endParaRPr lang="en-US" sz="2000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is-IS" smtClean="0"/>
              <a:t>December 21, 2016</a:t>
            </a:r>
            <a:endParaRPr kumimoji="0"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724370" y="1617691"/>
            <a:ext cx="2943631" cy="3093972"/>
            <a:chOff x="6200369" y="1617691"/>
            <a:chExt cx="2943631" cy="3093972"/>
          </a:xfrm>
        </p:grpSpPr>
        <p:pic>
          <p:nvPicPr>
            <p:cNvPr id="3" name="Picture 2" descr="perovskite_struct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" t="2156" r="4200"/>
            <a:stretch/>
          </p:blipFill>
          <p:spPr>
            <a:xfrm>
              <a:off x="6200369" y="1760538"/>
              <a:ext cx="2751801" cy="29511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71932" y="2498692"/>
              <a:ext cx="7077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La</a:t>
              </a:r>
            </a:p>
          </p:txBody>
        </p:sp>
        <p:cxnSp>
          <p:nvCxnSpPr>
            <p:cNvPr id="12" name="Straight Arrow Connector 11"/>
            <p:cNvCxnSpPr>
              <a:stCxn id="10" idx="1"/>
            </p:cNvCxnSpPr>
            <p:nvPr/>
          </p:nvCxnSpPr>
          <p:spPr>
            <a:xfrm flipH="1">
              <a:off x="7768792" y="2864333"/>
              <a:ext cx="822651" cy="21986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591443" y="2710444"/>
              <a:ext cx="5525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7318748" y="1921436"/>
              <a:ext cx="162902" cy="354599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155845" y="1617691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</a:t>
              </a:r>
            </a:p>
          </p:txBody>
        </p:sp>
      </p:grpSp>
      <p:pic>
        <p:nvPicPr>
          <p:cNvPr id="9" name="Picture 8" descr="a-a-a-_struc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639" y="1612075"/>
            <a:ext cx="3463262" cy="3227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035170"/>
          </a:xfrm>
        </p:spPr>
        <p:txBody>
          <a:bodyPr/>
          <a:lstStyle/>
          <a:p>
            <a:r>
              <a:rPr lang="en-US" dirty="0"/>
              <a:t>Why LaCoO</a:t>
            </a:r>
            <a:r>
              <a:rPr lang="en-US" baseline="-25000" dirty="0"/>
              <a:t>3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3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109086"/>
          </a:xfrm>
        </p:spPr>
        <p:txBody>
          <a:bodyPr/>
          <a:lstStyle/>
          <a:p>
            <a:r>
              <a:rPr lang="en-US" dirty="0" smtClean="0"/>
              <a:t>Why LaCoO</a:t>
            </a:r>
            <a:r>
              <a:rPr lang="en-US" baseline="-25000" dirty="0" smtClean="0"/>
              <a:t>3</a:t>
            </a:r>
            <a:r>
              <a:rPr lang="en-US" dirty="0" smtClean="0"/>
              <a:t>?(contd..)</a:t>
            </a:r>
            <a:endParaRPr lang="en-US" baseline="-25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911028" y="1109088"/>
            <a:ext cx="8667560" cy="544473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sz="5500" dirty="0"/>
              <a:t>The main puzzle is to determine the spin state of the nominally 3d</a:t>
            </a:r>
            <a:r>
              <a:rPr lang="en-US" sz="5500" baseline="30000" dirty="0"/>
              <a:t>6 </a:t>
            </a:r>
            <a:r>
              <a:rPr lang="en-US" sz="5500" dirty="0"/>
              <a:t>Co ion which characterizes the local moment phase at high temperature.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5500" dirty="0"/>
          </a:p>
          <a:p>
            <a:pPr>
              <a:lnSpc>
                <a:spcPct val="120000"/>
              </a:lnSpc>
            </a:pPr>
            <a:endParaRPr lang="en-US" sz="5500" dirty="0"/>
          </a:p>
          <a:p>
            <a:pPr>
              <a:lnSpc>
                <a:spcPct val="120000"/>
              </a:lnSpc>
            </a:pPr>
            <a:endParaRPr lang="en-US" sz="5500" dirty="0"/>
          </a:p>
          <a:p>
            <a:pPr>
              <a:lnSpc>
                <a:spcPct val="120000"/>
              </a:lnSpc>
            </a:pPr>
            <a:endParaRPr lang="en-US" sz="5500" dirty="0"/>
          </a:p>
          <a:p>
            <a:pPr>
              <a:lnSpc>
                <a:spcPct val="120000"/>
              </a:lnSpc>
            </a:pPr>
            <a:endParaRPr lang="en-US" sz="5500" dirty="0"/>
          </a:p>
          <a:p>
            <a:pPr>
              <a:lnSpc>
                <a:spcPct val="120000"/>
              </a:lnSpc>
            </a:pPr>
            <a:endParaRPr lang="en-US" sz="5500" dirty="0"/>
          </a:p>
          <a:p>
            <a:pPr marL="0" indent="0">
              <a:lnSpc>
                <a:spcPct val="120000"/>
              </a:lnSpc>
              <a:buNone/>
            </a:pPr>
            <a:endParaRPr lang="en-US" sz="5500" dirty="0"/>
          </a:p>
          <a:p>
            <a:pPr>
              <a:lnSpc>
                <a:spcPct val="120000"/>
              </a:lnSpc>
            </a:pPr>
            <a:r>
              <a:rPr lang="en-US" sz="5500" dirty="0"/>
              <a:t>Much disagreement between theoretical approaches. Experiments have also not been able to unambiguously settle the issue  </a:t>
            </a:r>
          </a:p>
          <a:p>
            <a:pPr>
              <a:lnSpc>
                <a:spcPct val="120000"/>
              </a:lnSpc>
            </a:pPr>
            <a:endParaRPr lang="en-US" sz="5500" dirty="0"/>
          </a:p>
          <a:p>
            <a:pPr>
              <a:lnSpc>
                <a:spcPct val="120000"/>
              </a:lnSpc>
            </a:pPr>
            <a:r>
              <a:rPr lang="en-US" sz="5500" dirty="0"/>
              <a:t>Must also explain the non-concurrent metal-insulator transition taking place at higher temperature than spin state transition.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is-IS" smtClean="0"/>
              <a:t>December 21, 2016</a:t>
            </a:r>
            <a:endParaRPr kumimoji="0"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898754" y="2836745"/>
            <a:ext cx="0" cy="42177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75887" y="2828971"/>
            <a:ext cx="0" cy="42688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1911029" y="1987474"/>
            <a:ext cx="8632795" cy="1969058"/>
            <a:chOff x="402135" y="2801420"/>
            <a:chExt cx="8632795" cy="1969058"/>
          </a:xfrm>
        </p:grpSpPr>
        <p:sp>
          <p:nvSpPr>
            <p:cNvPr id="47" name="Rounded Rectangle 46"/>
            <p:cNvSpPr/>
            <p:nvPr/>
          </p:nvSpPr>
          <p:spPr>
            <a:xfrm>
              <a:off x="4942797" y="2801420"/>
              <a:ext cx="4003244" cy="196905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02135" y="2801420"/>
              <a:ext cx="8632795" cy="1969057"/>
              <a:chOff x="402135" y="2801420"/>
              <a:chExt cx="8632795" cy="1969057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402135" y="2801420"/>
                <a:ext cx="4112754" cy="1969057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>
                    <a:lumMod val="75000"/>
                    <a:alpha val="22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472307" y="3354698"/>
                <a:ext cx="8562623" cy="1294982"/>
                <a:chOff x="472307" y="3193702"/>
                <a:chExt cx="8562623" cy="1294982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901036" y="3216975"/>
                  <a:ext cx="2973971" cy="732037"/>
                  <a:chOff x="899266" y="4396224"/>
                  <a:chExt cx="2973971" cy="732037"/>
                </a:xfrm>
              </p:grpSpPr>
              <p:cxnSp>
                <p:nvCxnSpPr>
                  <p:cNvPr id="7" name="Straight Connector 6"/>
                  <p:cNvCxnSpPr/>
                  <p:nvPr/>
                </p:nvCxnSpPr>
                <p:spPr>
                  <a:xfrm flipV="1">
                    <a:off x="899266" y="5119317"/>
                    <a:ext cx="885444" cy="89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/>
                  <p:cNvCxnSpPr/>
                  <p:nvPr/>
                </p:nvCxnSpPr>
                <p:spPr>
                  <a:xfrm flipV="1">
                    <a:off x="1929582" y="5110373"/>
                    <a:ext cx="885444" cy="89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 flipV="1">
                    <a:off x="2987793" y="5111068"/>
                    <a:ext cx="885444" cy="89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 flipV="1">
                    <a:off x="1385422" y="4396224"/>
                    <a:ext cx="885444" cy="89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2561188" y="4405168"/>
                    <a:ext cx="885444" cy="89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5357612" y="3193702"/>
                  <a:ext cx="3122830" cy="745055"/>
                  <a:chOff x="4472168" y="4365050"/>
                  <a:chExt cx="3122830" cy="745055"/>
                </a:xfrm>
              </p:grpSpPr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4472168" y="5101161"/>
                    <a:ext cx="885444" cy="89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5591215" y="5092217"/>
                    <a:ext cx="885444" cy="89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6709554" y="5083273"/>
                    <a:ext cx="885444" cy="89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5032523" y="4373994"/>
                    <a:ext cx="885444" cy="89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V="1">
                    <a:off x="6408163" y="4365050"/>
                    <a:ext cx="885444" cy="894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472307" y="4150130"/>
                  <a:ext cx="40170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Chalkboard"/>
                      <a:cs typeface="Chalkboard"/>
                    </a:rPr>
                    <a:t>        </a:t>
                  </a:r>
                  <a:r>
                    <a:rPr lang="en-US" sz="1600" u="sng" dirty="0">
                      <a:latin typeface="Chalkboard"/>
                      <a:cs typeface="Chalkboard"/>
                    </a:rPr>
                    <a:t>(“ Low to Intermediate Spin”) 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5384887" y="4140555"/>
                  <a:ext cx="365004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000000"/>
                      </a:solidFill>
                      <a:latin typeface="Chalkboard"/>
                      <a:cs typeface="Chalkboard"/>
                    </a:rPr>
                    <a:t>       </a:t>
                  </a:r>
                  <a:r>
                    <a:rPr lang="en-US" sz="1600" u="sng" dirty="0">
                      <a:solidFill>
                        <a:srgbClr val="000000"/>
                      </a:solidFill>
                      <a:latin typeface="Chalkboard"/>
                      <a:cs typeface="Chalkboard"/>
                    </a:rPr>
                    <a:t>(“ Low to High Spin”) </a:t>
                  </a:r>
                </a:p>
              </p:txBody>
            </p:sp>
          </p:grpSp>
        </p:grpSp>
      </p:grpSp>
      <p:cxnSp>
        <p:nvCxnSpPr>
          <p:cNvPr id="33" name="Straight Arrow Connector 32"/>
          <p:cNvCxnSpPr/>
          <p:nvPr/>
        </p:nvCxnSpPr>
        <p:spPr>
          <a:xfrm>
            <a:off x="9382957" y="2837203"/>
            <a:ext cx="0" cy="42177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9548640" y="2841030"/>
            <a:ext cx="0" cy="42688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26861" y="2864035"/>
            <a:ext cx="0" cy="42177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343681" y="2834087"/>
            <a:ext cx="0" cy="42177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963968" y="2841030"/>
            <a:ext cx="0" cy="42177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012488" y="2841030"/>
            <a:ext cx="0" cy="42177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852652" y="2834087"/>
            <a:ext cx="0" cy="42688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868714" y="2828970"/>
            <a:ext cx="0" cy="42688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476228" y="2828970"/>
            <a:ext cx="0" cy="42688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41265" y="2828970"/>
            <a:ext cx="0" cy="42688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849520" y="2207080"/>
            <a:ext cx="54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baseline="-25000" dirty="0"/>
              <a:t>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54936" y="2212582"/>
            <a:ext cx="816409" cy="1123787"/>
            <a:chOff x="3630935" y="2212581"/>
            <a:chExt cx="816409" cy="1123787"/>
          </a:xfrm>
        </p:grpSpPr>
        <p:sp>
          <p:nvSpPr>
            <p:cNvPr id="49" name="TextBox 48"/>
            <p:cNvSpPr txBox="1"/>
            <p:nvPr/>
          </p:nvSpPr>
          <p:spPr>
            <a:xfrm>
              <a:off x="3630935" y="2212581"/>
              <a:ext cx="54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baseline="-25000" dirty="0"/>
                <a:t>g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03071" y="2967036"/>
              <a:ext cx="544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baseline="-25000" dirty="0"/>
                <a:t>2g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0034316" y="2967036"/>
            <a:ext cx="54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2g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775887" y="2864035"/>
            <a:ext cx="0" cy="42177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925520" y="2832797"/>
            <a:ext cx="0" cy="42688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17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C -0.01003 -0.04954 -0.01992 -0.09838 -0.02461 -0.11898 C -0.02917 -0.13958 -0.02748 -0.12384 -0.02748 -0.12361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301 L -0.0263 -0.1226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-6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1019 L -0.04062 -0.1222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</a:t>
            </a:r>
            <a:r>
              <a:rPr lang="en-US" dirty="0" smtClean="0"/>
              <a:t>undamental equation governing the physics of all materials known in principle - </a:t>
            </a:r>
            <a:r>
              <a:rPr lang="en-US" dirty="0" smtClean="0">
                <a:solidFill>
                  <a:srgbClr val="FF0000"/>
                </a:solidFill>
              </a:rPr>
              <a:t>Schrodinger Equation</a:t>
            </a:r>
            <a:r>
              <a:rPr lang="en-US" dirty="0" smtClean="0"/>
              <a:t>:</a:t>
            </a:r>
            <a:endParaRPr lang="en-US" b="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Can’t solve for macroscopic systems even with most powerful computers. </a:t>
            </a:r>
            <a:r>
              <a:rPr lang="en-US" dirty="0" smtClean="0">
                <a:solidFill>
                  <a:srgbClr val="FF0000"/>
                </a:solidFill>
              </a:rPr>
              <a:t>Too many degrees of freedom (~10^23) connected due to interaction term</a:t>
            </a:r>
          </a:p>
          <a:p>
            <a:endParaRPr lang="en-US" sz="2300" i="1" dirty="0" smtClean="0"/>
          </a:p>
          <a:p>
            <a:r>
              <a:rPr lang="en-US" dirty="0" smtClean="0"/>
              <a:t>We must find efficient approximation schemes to make calculations computationally tractable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understand macroscopic systems?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4" y="2390228"/>
            <a:ext cx="2145373" cy="1889195"/>
          </a:xfrm>
          <a:prstGeom prst="rect">
            <a:avLst/>
          </a:prstGeom>
        </p:spPr>
      </p:pic>
      <p:pic>
        <p:nvPicPr>
          <p:cNvPr id="8" name="Picture 7" descr="Screen Shot 2016-11-30 at 3.18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56" y="2105750"/>
            <a:ext cx="5928794" cy="996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54597" y="3193305"/>
                <a:ext cx="6826003" cy="828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𝐻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𝑛𝑢𝑐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bg-BG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𝛻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charset="0"/>
                                        </a:rPr>
                                        <m:t>i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𝑒𝑥𝑡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b="0" i="0" smtClean="0">
                          <a:latin typeface="Cambria Math" charset="0"/>
                        </a:rPr>
                        <m:t>+  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bg-BG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597" y="3193305"/>
                <a:ext cx="6826003" cy="8282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27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308825"/>
          </a:xfrm>
        </p:spPr>
        <p:txBody>
          <a:bodyPr/>
          <a:lstStyle/>
          <a:p>
            <a:r>
              <a:rPr lang="en-US" dirty="0" smtClean="0"/>
              <a:t>Structures studied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332" y="1600201"/>
            <a:ext cx="9854692" cy="4525963"/>
          </a:xfrm>
        </p:spPr>
        <p:txBody>
          <a:bodyPr>
            <a:noAutofit/>
          </a:bodyPr>
          <a:lstStyle/>
          <a:p>
            <a:r>
              <a:rPr lang="en-US" sz="2000" dirty="0"/>
              <a:t>To study the effects of octahedral rotations and thermal expansion on the transitions, we study 4 different structures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Structures from neutron scattering experiments (Thornton et. al). </a:t>
            </a:r>
          </a:p>
          <a:p>
            <a:pPr lvl="2">
              <a:buFont typeface="Wingdings" charset="2"/>
              <a:buChar char="Ø"/>
            </a:pPr>
            <a:r>
              <a:rPr lang="en-US" sz="2000" dirty="0"/>
              <a:t>Low Temperature Structure at 4 K (LTa</a:t>
            </a:r>
            <a:r>
              <a:rPr lang="en-US" sz="2000" baseline="30000" dirty="0"/>
              <a:t>-</a:t>
            </a:r>
            <a:r>
              <a:rPr lang="en-US" sz="2000" dirty="0"/>
              <a:t> structure).</a:t>
            </a:r>
          </a:p>
          <a:p>
            <a:pPr lvl="2">
              <a:buFont typeface="Wingdings" charset="2"/>
              <a:buChar char="Ø"/>
            </a:pPr>
            <a:r>
              <a:rPr lang="en-US" sz="2000" dirty="0"/>
              <a:t>High Temperature Structure at 1143 K (</a:t>
            </a:r>
            <a:r>
              <a:rPr lang="en-US" sz="2000" dirty="0" err="1"/>
              <a:t>HTa</a:t>
            </a:r>
            <a:r>
              <a:rPr lang="en-US" sz="2000" baseline="30000" dirty="0"/>
              <a:t>-</a:t>
            </a:r>
            <a:r>
              <a:rPr lang="en-US" sz="2000" dirty="0"/>
              <a:t> </a:t>
            </a:r>
            <a:r>
              <a:rPr lang="en-US" sz="2000" dirty="0" smtClean="0"/>
              <a:t>structure)</a:t>
            </a:r>
          </a:p>
          <a:p>
            <a:pPr lvl="2">
              <a:buFont typeface="Wingdings" charset="2"/>
              <a:buChar char="Ø"/>
            </a:pPr>
            <a:endParaRPr lang="en-US" sz="2000" dirty="0"/>
          </a:p>
          <a:p>
            <a:pPr lvl="1"/>
            <a:r>
              <a:rPr lang="en-US" sz="2000" dirty="0" smtClean="0"/>
              <a:t>Fictitious </a:t>
            </a:r>
            <a:r>
              <a:rPr lang="en-US" sz="2000" dirty="0"/>
              <a:t>Structures with no octahedral rotations (a</a:t>
            </a:r>
            <a:r>
              <a:rPr lang="en-US" sz="2000" baseline="30000" dirty="0"/>
              <a:t>0</a:t>
            </a:r>
            <a:r>
              <a:rPr lang="en-US" sz="2000" dirty="0"/>
              <a:t>a</a:t>
            </a:r>
            <a:r>
              <a:rPr lang="en-US" sz="2000" baseline="30000" dirty="0"/>
              <a:t>0</a:t>
            </a:r>
            <a:r>
              <a:rPr lang="en-US" sz="2000" dirty="0"/>
              <a:t>a</a:t>
            </a:r>
            <a:r>
              <a:rPr lang="en-US" sz="2000" baseline="30000" dirty="0"/>
              <a:t>0</a:t>
            </a:r>
            <a:r>
              <a:rPr lang="en-US" sz="2000" dirty="0"/>
              <a:t> pattern)</a:t>
            </a:r>
          </a:p>
          <a:p>
            <a:pPr lvl="2">
              <a:buFont typeface="Wingdings" charset="2"/>
              <a:buChar char="Ø"/>
            </a:pPr>
            <a:r>
              <a:rPr lang="en-US" sz="2000" dirty="0"/>
              <a:t>With same lattice vectors as 4K structure (LTa</a:t>
            </a:r>
            <a:r>
              <a:rPr lang="en-US" sz="2000" baseline="30000" dirty="0"/>
              <a:t>0</a:t>
            </a:r>
            <a:r>
              <a:rPr lang="en-US" sz="2000" dirty="0"/>
              <a:t> structure)</a:t>
            </a:r>
          </a:p>
          <a:p>
            <a:pPr lvl="2">
              <a:buFont typeface="Wingdings" charset="2"/>
              <a:buChar char="Ø"/>
            </a:pPr>
            <a:r>
              <a:rPr lang="en-US" sz="2000" dirty="0"/>
              <a:t>With same lattice vectors as 1143 K structure (HTa</a:t>
            </a:r>
            <a:r>
              <a:rPr lang="en-US" sz="2000" baseline="30000" dirty="0"/>
              <a:t>0</a:t>
            </a:r>
            <a:r>
              <a:rPr lang="en-US" sz="2000" dirty="0"/>
              <a:t> structure</a:t>
            </a:r>
            <a:r>
              <a:rPr lang="en-US" sz="2000" dirty="0" smtClean="0"/>
              <a:t>)</a:t>
            </a:r>
          </a:p>
          <a:p>
            <a:pPr lvl="2">
              <a:buFont typeface="Wingdings" charset="2"/>
              <a:buChar char="Ø"/>
            </a:pPr>
            <a:endParaRPr lang="en-US" sz="2000" dirty="0"/>
          </a:p>
          <a:p>
            <a:pPr>
              <a:buFont typeface="Arial"/>
              <a:buChar char="•"/>
            </a:pPr>
            <a:r>
              <a:rPr lang="en-US" sz="2000" dirty="0"/>
              <a:t>For all 4 structures we perform simulations at temperatures between 116K and 1160 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is-IS" smtClean="0"/>
              <a:t>December 21, 2016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5389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73738"/>
            <a:ext cx="8229600" cy="930201"/>
          </a:xfrm>
        </p:spPr>
        <p:txBody>
          <a:bodyPr/>
          <a:lstStyle/>
          <a:p>
            <a:r>
              <a:rPr lang="en-US" dirty="0" smtClean="0"/>
              <a:t>Density of States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is-IS" smtClean="0"/>
              <a:t>December 21, 2016</a:t>
            </a:r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7" y="775947"/>
            <a:ext cx="9443357" cy="536970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2320119" y="3207944"/>
            <a:ext cx="1719618" cy="5057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MI Transition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591869" y="3230688"/>
            <a:ext cx="1719618" cy="5057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MI Transition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455994" y="3207943"/>
            <a:ext cx="1719618" cy="5057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MI Transition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863408" y="3207942"/>
            <a:ext cx="1719618" cy="5057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No Transition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5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1244855"/>
          </a:xfrm>
        </p:spPr>
        <p:txBody>
          <a:bodyPr/>
          <a:lstStyle/>
          <a:p>
            <a:r>
              <a:rPr lang="en-US" dirty="0" smtClean="0"/>
              <a:t>The Spin State Transition!!</a:t>
            </a:r>
            <a:endParaRPr lang="en-US" dirty="0"/>
          </a:p>
        </p:txBody>
      </p:sp>
      <p:pic>
        <p:nvPicPr>
          <p:cNvPr id="7" name="Content Placeholder 6" descr="Fig2_Tur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6" r="50098" b="-884"/>
          <a:stretch/>
        </p:blipFill>
        <p:spPr>
          <a:xfrm>
            <a:off x="2402476" y="1151159"/>
            <a:ext cx="6979730" cy="494594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is-IS" smtClean="0"/>
              <a:t>December 21, 2016</a:t>
            </a:r>
            <a:endParaRPr kumimoji="0" lang="en-US"/>
          </a:p>
        </p:txBody>
      </p:sp>
      <p:sp>
        <p:nvSpPr>
          <p:cNvPr id="3" name="Oval Callout 2"/>
          <p:cNvSpPr/>
          <p:nvPr/>
        </p:nvSpPr>
        <p:spPr>
          <a:xfrm>
            <a:off x="3482255" y="3654894"/>
            <a:ext cx="2369672" cy="633608"/>
          </a:xfrm>
          <a:prstGeom prst="wedgeEllipseCallout">
            <a:avLst>
              <a:gd name="adj1" fmla="val 9423"/>
              <a:gd name="adj2" fmla="val 193634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lumMod val="46000"/>
                  <a:lumOff val="54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FF0000"/>
                </a:solidFill>
              </a:rPr>
              <a:t>Earliest </a:t>
            </a:r>
            <a:r>
              <a:rPr lang="en-US" sz="1400" b="1" dirty="0" smtClean="0">
                <a:solidFill>
                  <a:srgbClr val="FF0000"/>
                </a:solidFill>
              </a:rPr>
              <a:t>&amp; Strongest </a:t>
            </a:r>
            <a:r>
              <a:rPr lang="en-US" sz="1400" b="1" dirty="0">
                <a:solidFill>
                  <a:srgbClr val="FF0000"/>
                </a:solidFill>
              </a:rPr>
              <a:t>Transition in </a:t>
            </a:r>
            <a:r>
              <a:rPr lang="en-US" sz="1400" b="1" dirty="0" err="1" smtClean="0">
                <a:solidFill>
                  <a:srgbClr val="FF0000"/>
                </a:solidFill>
              </a:rPr>
              <a:t>HTa</a:t>
            </a:r>
            <a:r>
              <a:rPr lang="en-US" sz="1400" b="1" baseline="30000" dirty="0" smtClean="0">
                <a:solidFill>
                  <a:srgbClr val="FF0000"/>
                </a:solidFill>
              </a:rPr>
              <a:t>-</a:t>
            </a:r>
            <a:endParaRPr lang="en-US" sz="1400" b="1" baseline="30000" dirty="0">
              <a:solidFill>
                <a:srgbClr val="FF0000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8117870" y="3595933"/>
            <a:ext cx="2369672" cy="633608"/>
          </a:xfrm>
          <a:prstGeom prst="wedgeEllipseCallout">
            <a:avLst>
              <a:gd name="adj1" fmla="val -57916"/>
              <a:gd name="adj2" fmla="val 220517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lumMod val="46000"/>
                  <a:lumOff val="54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008000"/>
                </a:solidFill>
              </a:rPr>
              <a:t>Almost NO Transition in LTa</a:t>
            </a:r>
            <a:r>
              <a:rPr lang="en-US" sz="1400" b="1" baseline="30000" dirty="0">
                <a:solidFill>
                  <a:srgbClr val="008000"/>
                </a:solidFill>
              </a:rPr>
              <a:t>0</a:t>
            </a:r>
          </a:p>
        </p:txBody>
      </p:sp>
      <p:sp>
        <p:nvSpPr>
          <p:cNvPr id="6" name="Oval 5"/>
          <p:cNvSpPr/>
          <p:nvPr/>
        </p:nvSpPr>
        <p:spPr>
          <a:xfrm>
            <a:off x="5044178" y="1894740"/>
            <a:ext cx="2584788" cy="8402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Chalkboard"/>
                <a:cs typeface="Chalkboard"/>
              </a:rPr>
              <a:t>Transition Temp higher </a:t>
            </a:r>
            <a:r>
              <a:rPr lang="en-US" sz="16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Chalkboard"/>
                <a:cs typeface="Chalkboard"/>
              </a:rPr>
              <a:t>than </a:t>
            </a:r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Chalkboard"/>
                <a:cs typeface="Chalkboard"/>
              </a:rPr>
              <a:t>Expt!</a:t>
            </a:r>
          </a:p>
        </p:txBody>
      </p:sp>
    </p:spTree>
    <p:extLst>
      <p:ext uri="{BB962C8B-B14F-4D97-AF65-F5344CB8AC3E}">
        <p14:creationId xmlns:p14="http://schemas.microsoft.com/office/powerpoint/2010/main" val="416453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Non-concurrent Transitions!!</a:t>
            </a:r>
            <a:endParaRPr lang="en-US" dirty="0"/>
          </a:p>
        </p:txBody>
      </p:sp>
      <p:pic>
        <p:nvPicPr>
          <p:cNvPr id="7" name="Content Placeholder 6" descr="Fig2_Tura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45" r="-16363"/>
          <a:stretch/>
        </p:blipFill>
        <p:spPr>
          <a:xfrm>
            <a:off x="341316" y="1632497"/>
            <a:ext cx="11560685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is-IS" smtClean="0"/>
              <a:t>December 21, 2016</a:t>
            </a:r>
            <a:endParaRPr kumimoji="0" lang="en-US"/>
          </a:p>
        </p:txBody>
      </p:sp>
      <p:sp>
        <p:nvSpPr>
          <p:cNvPr id="3" name="Oval Callout 2"/>
          <p:cNvSpPr/>
          <p:nvPr/>
        </p:nvSpPr>
        <p:spPr>
          <a:xfrm>
            <a:off x="2554941" y="3926541"/>
            <a:ext cx="1425388" cy="384364"/>
          </a:xfrm>
          <a:prstGeom prst="wedgeEllipseCallout">
            <a:avLst>
              <a:gd name="adj1" fmla="val 3803"/>
              <a:gd name="adj2" fmla="val 305064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6000"/>
                  <a:lumMod val="50000"/>
                  <a:lumOff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0000"/>
                </a:solidFill>
                <a:latin typeface="+mj-lt"/>
                <a:cs typeface="Chalkboard"/>
              </a:rPr>
              <a:t>T</a:t>
            </a:r>
            <a:r>
              <a:rPr lang="en-US" baseline="-25000" dirty="0">
                <a:solidFill>
                  <a:srgbClr val="FF0000"/>
                </a:solidFill>
                <a:latin typeface="+mj-lt"/>
                <a:cs typeface="Chalkboard"/>
              </a:rPr>
              <a:t>ss </a:t>
            </a:r>
            <a:r>
              <a:rPr lang="en-US" dirty="0">
                <a:solidFill>
                  <a:srgbClr val="FF0000"/>
                </a:solidFill>
                <a:latin typeface="+mj-lt"/>
                <a:cs typeface="Chalkboard"/>
              </a:rPr>
              <a:t>HTa</a:t>
            </a:r>
            <a:r>
              <a:rPr lang="en-US" baseline="30000" dirty="0">
                <a:solidFill>
                  <a:srgbClr val="FF0000"/>
                </a:solidFill>
                <a:latin typeface="+mj-lt"/>
                <a:cs typeface="Chalkboard"/>
              </a:rPr>
              <a:t>-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6822141" y="3824972"/>
            <a:ext cx="1666183" cy="587502"/>
          </a:xfrm>
          <a:prstGeom prst="wedgeEllipseCallout">
            <a:avLst>
              <a:gd name="adj1" fmla="val 38775"/>
              <a:gd name="adj2" fmla="val 211543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6000"/>
                  <a:lumMod val="50000"/>
                  <a:lumOff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b="1" baseline="-25000" dirty="0">
                <a:solidFill>
                  <a:srgbClr val="FF0000"/>
                </a:solidFill>
              </a:rPr>
              <a:t>MIT </a:t>
            </a:r>
            <a:r>
              <a:rPr lang="en-US" b="1" dirty="0">
                <a:solidFill>
                  <a:srgbClr val="FF0000"/>
                </a:solidFill>
              </a:rPr>
              <a:t>HTa</a:t>
            </a:r>
            <a:r>
              <a:rPr lang="en-US" b="1" baseline="30000" dirty="0">
                <a:solidFill>
                  <a:srgbClr val="FF0000"/>
                </a:solidFill>
              </a:rPr>
              <a:t>-</a:t>
            </a:r>
          </a:p>
          <a:p>
            <a:endParaRPr lang="en-US" baseline="30000" dirty="0">
              <a:solidFill>
                <a:srgbClr val="FF0000"/>
              </a:solidFill>
              <a:latin typeface="+mj-lt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10340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7602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Which Multiplet is to blame?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smtClean="0"/>
              <a:t>Ph.D. Defense: Bismayan Chakrabarti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is-IS" smtClean="0"/>
              <a:t>December 21, 2016</a:t>
            </a:r>
            <a:endParaRPr kumimoji="0"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280943" y="842506"/>
            <a:ext cx="7810844" cy="5412707"/>
            <a:chOff x="791580" y="351502"/>
            <a:chExt cx="7810844" cy="5412707"/>
          </a:xfrm>
        </p:grpSpPr>
        <p:pic>
          <p:nvPicPr>
            <p:cNvPr id="14" name="Picture 13" descr="a0a0a0_lt_Sz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229" y="2899813"/>
              <a:ext cx="3819195" cy="2864396"/>
            </a:xfrm>
            <a:prstGeom prst="rect">
              <a:avLst/>
            </a:prstGeom>
          </p:spPr>
        </p:pic>
        <p:pic>
          <p:nvPicPr>
            <p:cNvPr id="16" name="Picture 15" descr="a0a0a0_ht_Sz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80" y="2894020"/>
              <a:ext cx="3991649" cy="2870189"/>
            </a:xfrm>
            <a:prstGeom prst="rect">
              <a:avLst/>
            </a:prstGeom>
          </p:spPr>
        </p:pic>
        <p:pic>
          <p:nvPicPr>
            <p:cNvPr id="17" name="Picture 16" descr="a-a-a-_lt_Sz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293" y="351502"/>
              <a:ext cx="3718131" cy="2788598"/>
            </a:xfrm>
            <a:prstGeom prst="rect">
              <a:avLst/>
            </a:prstGeom>
          </p:spPr>
        </p:pic>
        <p:pic>
          <p:nvPicPr>
            <p:cNvPr id="18" name="Picture 17" descr="a-a-a-_ht_Sz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80" y="351503"/>
              <a:ext cx="4019876" cy="2788598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 flipH="1" flipV="1">
            <a:off x="3656712" y="1238250"/>
            <a:ext cx="132123" cy="40536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167504" y="3837358"/>
            <a:ext cx="64008" cy="33800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273767" y="3837357"/>
            <a:ext cx="48360" cy="43467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7984949" y="1238251"/>
            <a:ext cx="98322" cy="40536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Donut 25"/>
          <p:cNvSpPr/>
          <p:nvPr/>
        </p:nvSpPr>
        <p:spPr>
          <a:xfrm>
            <a:off x="4031325" y="5680730"/>
            <a:ext cx="741099" cy="350371"/>
          </a:xfrm>
          <a:prstGeom prst="donut">
            <a:avLst>
              <a:gd name="adj" fmla="val 4344"/>
            </a:avLst>
          </a:prstGeom>
          <a:solidFill>
            <a:srgbClr val="FFFF00"/>
          </a:solidFill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>
            <a:off x="7846278" y="3073369"/>
            <a:ext cx="741099" cy="350371"/>
          </a:xfrm>
          <a:prstGeom prst="donut">
            <a:avLst>
              <a:gd name="adj" fmla="val 4344"/>
            </a:avLst>
          </a:prstGeom>
          <a:solidFill>
            <a:srgbClr val="FFFF00"/>
          </a:solidFill>
          <a:ln w="31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3455489" y="3058758"/>
            <a:ext cx="741099" cy="350371"/>
          </a:xfrm>
          <a:prstGeom prst="donut">
            <a:avLst>
              <a:gd name="adj" fmla="val 4344"/>
            </a:avLst>
          </a:prstGeom>
          <a:solidFill>
            <a:srgbClr val="FFFF00"/>
          </a:solidFill>
          <a:ln w="317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33433" y="1602365"/>
            <a:ext cx="637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T</a:t>
            </a:r>
            <a:r>
              <a:rPr lang="en-US" sz="1600" baseline="-25000" dirty="0">
                <a:solidFill>
                  <a:srgbClr val="FF0000"/>
                </a:solidFill>
                <a:latin typeface="Chalkboard"/>
                <a:cs typeface="Chalkboard"/>
              </a:rPr>
              <a:t>ss</a:t>
            </a:r>
            <a:endParaRPr lang="en-US" sz="16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49177" y="1602365"/>
            <a:ext cx="637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T</a:t>
            </a:r>
            <a:r>
              <a:rPr lang="en-US" sz="1600" baseline="-25000" dirty="0">
                <a:solidFill>
                  <a:srgbClr val="FF0000"/>
                </a:solidFill>
                <a:latin typeface="Chalkboard"/>
                <a:cs typeface="Chalkboard"/>
              </a:rPr>
              <a:t>ss</a:t>
            </a:r>
            <a:endParaRPr lang="en-US" sz="16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73767" y="4175362"/>
            <a:ext cx="637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T</a:t>
            </a:r>
            <a:r>
              <a:rPr lang="en-US" sz="1600" baseline="-25000" dirty="0">
                <a:solidFill>
                  <a:srgbClr val="FF0000"/>
                </a:solidFill>
                <a:latin typeface="Chalkboard"/>
                <a:cs typeface="Chalkboard"/>
              </a:rPr>
              <a:t>ss</a:t>
            </a:r>
            <a:endParaRPr lang="en-US" sz="16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31512" y="4102754"/>
            <a:ext cx="637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T</a:t>
            </a:r>
            <a:r>
              <a:rPr lang="en-US" sz="1600" baseline="-25000" dirty="0">
                <a:solidFill>
                  <a:srgbClr val="FF0000"/>
                </a:solidFill>
                <a:latin typeface="Chalkboard"/>
                <a:cs typeface="Chalkboard"/>
              </a:rPr>
              <a:t>ss</a:t>
            </a:r>
            <a:endParaRPr lang="en-US" sz="1600" dirty="0">
              <a:solidFill>
                <a:srgbClr val="FF0000"/>
              </a:solidFill>
              <a:latin typeface="Chalkboard"/>
              <a:cs typeface="Chalkboar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26038" y="2451918"/>
            <a:ext cx="1401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HS excitation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031325" y="2825021"/>
            <a:ext cx="242443" cy="21542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690173" y="2451918"/>
            <a:ext cx="1541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HS excitation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937563" y="2790472"/>
            <a:ext cx="279264" cy="31208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031324" y="5123377"/>
            <a:ext cx="145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halkboard"/>
                <a:cs typeface="Chalkboard"/>
              </a:rPr>
              <a:t>HS excitation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488563" y="5461932"/>
            <a:ext cx="242443" cy="21542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7937564" y="5203008"/>
            <a:ext cx="1719295" cy="828093"/>
            <a:chOff x="6413563" y="5203007"/>
            <a:chExt cx="1719295" cy="828093"/>
          </a:xfrm>
        </p:grpSpPr>
        <p:sp>
          <p:nvSpPr>
            <p:cNvPr id="28" name="Donut 27"/>
            <p:cNvSpPr/>
            <p:nvPr/>
          </p:nvSpPr>
          <p:spPr>
            <a:xfrm>
              <a:off x="7391759" y="5680729"/>
              <a:ext cx="741099" cy="350371"/>
            </a:xfrm>
            <a:prstGeom prst="donut">
              <a:avLst>
                <a:gd name="adj" fmla="val 4344"/>
              </a:avLst>
            </a:prstGeom>
            <a:solidFill>
              <a:srgbClr val="FFFF00"/>
            </a:solidFill>
            <a:ln w="31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13563" y="5203007"/>
              <a:ext cx="14096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Chalkboard"/>
                  <a:cs typeface="Chalkboard"/>
                </a:rPr>
                <a:t>HS excitation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6861293" y="5533778"/>
              <a:ext cx="509982" cy="215425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1600201" y="1849517"/>
            <a:ext cx="108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  <a:latin typeface="Chalkboard"/>
                <a:cs typeface="Chalkboard"/>
              </a:rPr>
              <a:t>HTa</a:t>
            </a:r>
            <a:r>
              <a:rPr lang="en-US" sz="2400" baseline="30000" dirty="0">
                <a:solidFill>
                  <a:srgbClr val="3366FF"/>
                </a:solidFill>
                <a:latin typeface="Chalkboard"/>
                <a:cs typeface="Chalkboard"/>
              </a:rPr>
              <a:t>-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00201" y="4572001"/>
            <a:ext cx="108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  <a:latin typeface="Chalkboard"/>
                <a:cs typeface="Chalkboard"/>
              </a:rPr>
              <a:t>HTa</a:t>
            </a:r>
            <a:r>
              <a:rPr lang="en-US" sz="2400" baseline="30000" dirty="0">
                <a:solidFill>
                  <a:srgbClr val="3366FF"/>
                </a:solidFill>
                <a:latin typeface="Chalkboard"/>
                <a:cs typeface="Chalkboard"/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868893" y="4606254"/>
            <a:ext cx="108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  <a:latin typeface="Chalkboard"/>
                <a:cs typeface="Chalkboard"/>
              </a:rPr>
              <a:t>LTa</a:t>
            </a:r>
            <a:r>
              <a:rPr lang="en-US" sz="2400" baseline="30000" dirty="0">
                <a:solidFill>
                  <a:srgbClr val="3366FF"/>
                </a:solidFill>
                <a:latin typeface="Chalkboard"/>
                <a:cs typeface="Chalkboard"/>
              </a:rPr>
              <a:t>0</a:t>
            </a:r>
            <a:endParaRPr lang="en-US" sz="2400" dirty="0">
              <a:solidFill>
                <a:srgbClr val="3366FF"/>
              </a:solidFill>
              <a:latin typeface="Chalkboard"/>
              <a:cs typeface="Chalkboard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868893" y="1787892"/>
            <a:ext cx="108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66FF"/>
                </a:solidFill>
                <a:latin typeface="Chalkboard"/>
                <a:cs typeface="Chalkboard"/>
              </a:rPr>
              <a:t>LTa</a:t>
            </a:r>
            <a:r>
              <a:rPr lang="en-US" sz="2400" baseline="30000" dirty="0">
                <a:solidFill>
                  <a:srgbClr val="3366FF"/>
                </a:solidFill>
                <a:latin typeface="Chalkboard"/>
                <a:cs typeface="Chalkboard"/>
              </a:rPr>
              <a:t>-</a:t>
            </a:r>
          </a:p>
        </p:txBody>
      </p:sp>
      <p:sp>
        <p:nvSpPr>
          <p:cNvPr id="35" name="Oval 34"/>
          <p:cNvSpPr/>
          <p:nvPr/>
        </p:nvSpPr>
        <p:spPr>
          <a:xfrm>
            <a:off x="52458" y="2962491"/>
            <a:ext cx="2425903" cy="1146144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1000"/>
                  <a:lumMod val="83000"/>
                  <a:lumOff val="1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</a:t>
            </a:r>
            <a:r>
              <a:rPr lang="en-US" baseline="-25000" dirty="0" smtClean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=6.6! Large valence fluctuations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5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/>
      <p:bldP spid="31" grpId="0"/>
      <p:bldP spid="32" grpId="0"/>
      <p:bldP spid="33" grpId="0"/>
      <p:bldP spid="34" grpId="0"/>
      <p:bldP spid="38" grpId="0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"/>
            <a:ext cx="8229600" cy="957385"/>
          </a:xfrm>
        </p:spPr>
        <p:txBody>
          <a:bodyPr>
            <a:normAutofit/>
          </a:bodyPr>
          <a:lstStyle/>
          <a:p>
            <a:r>
              <a:rPr lang="en-US" sz="4000" dirty="0"/>
              <a:t>Importance of Electronic Entropy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779" y="1103924"/>
            <a:ext cx="10782677" cy="5022240"/>
          </a:xfrm>
        </p:spPr>
        <p:txBody>
          <a:bodyPr>
            <a:noAutofit/>
          </a:bodyPr>
          <a:lstStyle/>
          <a:p>
            <a:r>
              <a:rPr lang="en-US" sz="2100" dirty="0"/>
              <a:t>According to entropy driven scenario, LaCoO</a:t>
            </a:r>
            <a:r>
              <a:rPr lang="en-US" sz="2100" baseline="-25000" dirty="0"/>
              <a:t>3 </a:t>
            </a:r>
            <a:r>
              <a:rPr lang="en-US" sz="2100" dirty="0"/>
              <a:t>prefers higher spin multiplets due to Entropy gain.</a:t>
            </a:r>
          </a:p>
          <a:p>
            <a:endParaRPr lang="en-US" sz="2100" baseline="-25000" dirty="0"/>
          </a:p>
          <a:p>
            <a:pPr>
              <a:lnSpc>
                <a:spcPct val="90000"/>
              </a:lnSpc>
            </a:pPr>
            <a:r>
              <a:rPr lang="en-US" sz="2100" dirty="0"/>
              <a:t>To test effect of structural factors on electronic entropy we compute the Entropy difference between LTa</a:t>
            </a:r>
            <a:r>
              <a:rPr lang="en-US" sz="2100" baseline="30000" dirty="0"/>
              <a:t>-</a:t>
            </a:r>
            <a:r>
              <a:rPr lang="en-US" sz="2100" dirty="0"/>
              <a:t> and HTa</a:t>
            </a:r>
            <a:r>
              <a:rPr lang="en-US" sz="2100" baseline="30000" dirty="0"/>
              <a:t>-</a:t>
            </a:r>
            <a:r>
              <a:rPr lang="en-US" sz="2100" dirty="0"/>
              <a:t> structures at 1160K using state of the art Entropy calculation technique(Birol et.al)</a:t>
            </a:r>
          </a:p>
          <a:p>
            <a:pPr>
              <a:lnSpc>
                <a:spcPct val="90000"/>
              </a:lnSpc>
            </a:pPr>
            <a:endParaRPr lang="en-US" sz="2100" dirty="0"/>
          </a:p>
          <a:p>
            <a:pPr>
              <a:lnSpc>
                <a:spcPct val="90000"/>
              </a:lnSpc>
            </a:pPr>
            <a:r>
              <a:rPr lang="en-US" sz="2100" dirty="0"/>
              <a:t> Gain in T</a:t>
            </a:r>
            <a:r>
              <a:rPr lang="en-US" sz="21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100" dirty="0"/>
              <a:t>S of 110 meV per formula unit in </a:t>
            </a:r>
            <a:r>
              <a:rPr lang="en-US" sz="2100" dirty="0" err="1" smtClean="0"/>
              <a:t>Hta</a:t>
            </a:r>
            <a:r>
              <a:rPr lang="en-US" sz="2100" baseline="30000" dirty="0" smtClean="0"/>
              <a:t>-</a:t>
            </a:r>
            <a:r>
              <a:rPr lang="en-US" sz="2100" dirty="0" smtClean="0"/>
              <a:t> </a:t>
            </a:r>
            <a:r>
              <a:rPr lang="en-US" sz="2100" dirty="0"/>
              <a:t>compared to LTa</a:t>
            </a:r>
            <a:r>
              <a:rPr lang="en-US" sz="2100" baseline="30000" dirty="0"/>
              <a:t>-</a:t>
            </a:r>
            <a:r>
              <a:rPr lang="en-US" sz="2100" dirty="0"/>
              <a:t> structure.  Stabilizes </a:t>
            </a:r>
            <a:r>
              <a:rPr lang="en-US" sz="2100" dirty="0" err="1"/>
              <a:t>HTa</a:t>
            </a:r>
            <a:r>
              <a:rPr lang="en-US" sz="2100" baseline="30000" dirty="0"/>
              <a:t>-</a:t>
            </a:r>
            <a:r>
              <a:rPr lang="en-US" sz="2100" dirty="0"/>
              <a:t> </a:t>
            </a:r>
            <a:r>
              <a:rPr lang="en-US" sz="2100" dirty="0" smtClean="0"/>
              <a:t>structure</a:t>
            </a:r>
            <a:endParaRPr lang="en-US" sz="2100" dirty="0"/>
          </a:p>
          <a:p>
            <a:endParaRPr lang="en-US" sz="2100" dirty="0" smtClean="0"/>
          </a:p>
          <a:p>
            <a:endParaRPr lang="en-US" sz="2100" dirty="0"/>
          </a:p>
          <a:p>
            <a:endParaRPr lang="en-US" sz="2100" dirty="0" smtClean="0"/>
          </a:p>
          <a:p>
            <a:r>
              <a:rPr lang="en-US" sz="2100" dirty="0" smtClean="0"/>
              <a:t>Shows </a:t>
            </a:r>
            <a:r>
              <a:rPr lang="en-US" sz="2100" dirty="0"/>
              <a:t>that electronic entropy is vital in stabilizing the thermal expansion and driving the spin state transition in the material.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r>
              <a:rPr lang="en-US" dirty="0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is-IS" smtClean="0"/>
              <a:t>December 21, 2016</a:t>
            </a:r>
            <a:endParaRPr kumimoji="0"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052260" y="4867030"/>
            <a:ext cx="1666455" cy="1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550372" y="4196859"/>
            <a:ext cx="1666455" cy="670170"/>
            <a:chOff x="3042314" y="4519247"/>
            <a:chExt cx="1666455" cy="67017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3042314" y="5187462"/>
              <a:ext cx="1666455" cy="1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042314" y="4519247"/>
              <a:ext cx="1666455" cy="19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 flipV="1">
            <a:off x="3052259" y="4198814"/>
            <a:ext cx="1666455" cy="19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10221" y="3749001"/>
            <a:ext cx="151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HTa</a:t>
            </a:r>
            <a:r>
              <a:rPr lang="en-US" b="1" baseline="30000" dirty="0"/>
              <a:t>-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10221" y="4493843"/>
            <a:ext cx="151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LTa</a:t>
            </a:r>
            <a:r>
              <a:rPr lang="en-US" b="1" baseline="30000" dirty="0"/>
              <a:t>-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08334" y="3749001"/>
            <a:ext cx="151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LTa</a:t>
            </a:r>
            <a:r>
              <a:rPr lang="en-US" b="1" baseline="30000" dirty="0"/>
              <a:t>-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08334" y="4493843"/>
            <a:ext cx="151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HTa</a:t>
            </a:r>
            <a:r>
              <a:rPr lang="en-US" b="1" baseline="30000" dirty="0"/>
              <a:t>-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894385" y="4179329"/>
            <a:ext cx="1504461" cy="6838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96692" y="4083536"/>
            <a:ext cx="1753680" cy="6838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09964" y="4063106"/>
            <a:ext cx="1201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Energy</a:t>
            </a:r>
          </a:p>
          <a:p>
            <a:r>
              <a:rPr lang="en-US" dirty="0">
                <a:latin typeface="Chalkboard"/>
                <a:cs typeface="Chalkboard"/>
              </a:rPr>
              <a:t>  (E)</a:t>
            </a:r>
          </a:p>
          <a:p>
            <a:endParaRPr lang="en-US" dirty="0">
              <a:latin typeface="Chalkboard"/>
              <a:cs typeface="Chalkboard"/>
            </a:endParaRPr>
          </a:p>
          <a:p>
            <a:endParaRPr lang="en-US" dirty="0">
              <a:latin typeface="Chalkboard"/>
              <a:cs typeface="Chalkboar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733692" y="4083536"/>
            <a:ext cx="193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Free Energy</a:t>
            </a:r>
          </a:p>
          <a:p>
            <a:r>
              <a:rPr lang="en-US" dirty="0">
                <a:latin typeface="Chalkboard"/>
                <a:cs typeface="Chalkboard"/>
              </a:rPr>
              <a:t>     (F)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47828" y="3897920"/>
            <a:ext cx="150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F=E-T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2657231" y="4001421"/>
            <a:ext cx="0" cy="86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8622324" y="3995612"/>
            <a:ext cx="0" cy="867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66902" y="4802501"/>
            <a:ext cx="86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1160K</a:t>
            </a:r>
          </a:p>
        </p:txBody>
      </p:sp>
    </p:spTree>
    <p:extLst>
      <p:ext uri="{BB962C8B-B14F-4D97-AF65-F5344CB8AC3E}">
        <p14:creationId xmlns:p14="http://schemas.microsoft.com/office/powerpoint/2010/main" val="52524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  <p:bldP spid="23" grpId="0"/>
      <p:bldP spid="29" grpId="0"/>
      <p:bldP spid="31" grpId="0"/>
      <p:bldP spid="33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LaCoO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 smtClean="0"/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Obtained </a:t>
            </a:r>
            <a:r>
              <a:rPr lang="en-US" dirty="0"/>
              <a:t>non-concurrent spin state and metal-Insulator transitions. However spin state transition occurs at slightly too high temperature.</a:t>
            </a:r>
          </a:p>
          <a:p>
            <a:endParaRPr lang="en-US" dirty="0"/>
          </a:p>
          <a:p>
            <a:r>
              <a:rPr lang="en-US" dirty="0"/>
              <a:t>Determined that HS state is the first to get excited at the onset of the spin state transition for all occupancy sectors.</a:t>
            </a:r>
          </a:p>
          <a:p>
            <a:endParaRPr lang="en-US" dirty="0"/>
          </a:p>
          <a:p>
            <a:r>
              <a:rPr lang="en-US" dirty="0"/>
              <a:t> Larger octahedral rotations and lattice expansion favor the spin state transition.</a:t>
            </a:r>
          </a:p>
          <a:p>
            <a:endParaRPr lang="en-US" dirty="0"/>
          </a:p>
          <a:p>
            <a:r>
              <a:rPr lang="en-US" dirty="0"/>
              <a:t>Studied the importance of electronic entropy and found it to be essential in driving the structural transitions in the material.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Currently in review process: </a:t>
            </a:r>
            <a:r>
              <a:rPr lang="nb-NO" b="1" dirty="0" smtClean="0"/>
              <a:t>arXiv:1605.08611</a:t>
            </a:r>
            <a:endParaRPr lang="nb-NO" b="1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Strongly correlated compounds display a range of very interesting phenomena currently being studied in condensed matter.</a:t>
            </a:r>
          </a:p>
          <a:p>
            <a:r>
              <a:rPr lang="en-US" dirty="0" smtClean="0"/>
              <a:t>DMFT (especially when combined with DFT) provides a robust tool to investigate the properties of correlated systems</a:t>
            </a:r>
          </a:p>
          <a:p>
            <a:r>
              <a:rPr lang="en-US" dirty="0" smtClean="0"/>
              <a:t>DFT+DMFT allows us to calculate a wide range of observables which allows us to make comparisons with many different experiments.</a:t>
            </a:r>
          </a:p>
          <a:p>
            <a:r>
              <a:rPr lang="en-US" dirty="0" smtClean="0"/>
              <a:t>It is hoped that with continued advancement in algorithms and hardware, we will soon be able to solve the inverse problem of computational material design.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7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63435" y="2686644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731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Inadequacy of cRPA in estimating screening in Strongly Correlated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2177" y="531627"/>
            <a:ext cx="9129823" cy="32535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The underlying physical laws necessary for the mathematical theory of a large part of physics and the whole of chemistry are thus completely known, and the difficulty is only that the exact application of these laws leads to equations </a:t>
            </a:r>
            <a:r>
              <a:rPr lang="en-US" sz="2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much too complicated to be soluble.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It therefore becomes desirable that </a:t>
            </a:r>
            <a:r>
              <a:rPr lang="en-US" sz="22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approximate practical methods of applying quantum mechanics should be developed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, which can lead to an explanation of the main features of complex atomic systems without too much computation-Paul Dirac (1929)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53" y="2998379"/>
            <a:ext cx="2527478" cy="31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5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Parameter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900" y="1638300"/>
            <a:ext cx="9944100" cy="448786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Interaction between electrons in the impurity solver typically parameterized by U and J in simulation techniques like DFT+DMFT.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</a:p>
          <a:p>
            <a:r>
              <a:rPr lang="en-US" sz="2400" dirty="0" smtClean="0"/>
              <a:t>We should have ab-initio method to reliably estimate these material specific parameters.</a:t>
            </a:r>
          </a:p>
          <a:p>
            <a:endParaRPr lang="en-US" sz="2400" dirty="0"/>
          </a:p>
          <a:p>
            <a:r>
              <a:rPr lang="en-US" sz="2400" dirty="0" smtClean="0"/>
              <a:t>In practice, they are often treated as free parameters to be decided either “by experience” or in order to achieve agreement with particular observables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1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possible solution: cRPA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Constrained Random Phase Approximation (cRPA) has become popular in recent times to estimate these parameters.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Material Specific</a:t>
            </a:r>
          </a:p>
          <a:p>
            <a:pPr lvl="1"/>
            <a:r>
              <a:rPr lang="en-US" dirty="0" smtClean="0"/>
              <a:t>Clear picture of the screening mechanisms taken into account</a:t>
            </a:r>
          </a:p>
          <a:p>
            <a:pPr lvl="1"/>
            <a:endParaRPr lang="en-US" dirty="0"/>
          </a:p>
          <a:p>
            <a:r>
              <a:rPr lang="en-US" dirty="0" smtClean="0"/>
              <a:t>Has been applied to DFT+DMFT simulations of strongly correlated systems like transition metal oxides and Lanthanides.</a:t>
            </a:r>
          </a:p>
        </p:txBody>
      </p:sp>
    </p:spTree>
    <p:extLst>
      <p:ext uri="{BB962C8B-B14F-4D97-AF65-F5344CB8AC3E}">
        <p14:creationId xmlns:p14="http://schemas.microsoft.com/office/powerpoint/2010/main" val="69308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 in screening by all the itinerant (bands not treated using DMFT) in an RPA-like fashion.</a:t>
            </a:r>
          </a:p>
          <a:p>
            <a:r>
              <a:rPr lang="en-US" dirty="0" smtClean="0"/>
              <a:t>Basic Screening unit is the “Polarization Bubble”</a:t>
            </a:r>
          </a:p>
          <a:p>
            <a:r>
              <a:rPr lang="en-US" dirty="0" smtClean="0"/>
              <a:t>U and the fully screened interaction W are then given by: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does cRPA work?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146300" y="4449095"/>
            <a:ext cx="8443621" cy="2076465"/>
            <a:chOff x="1163819" y="4734160"/>
            <a:chExt cx="7571902" cy="1853561"/>
          </a:xfrm>
        </p:grpSpPr>
        <p:pic>
          <p:nvPicPr>
            <p:cNvPr id="4" name="Picture 3" descr="RP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819" y="4797721"/>
              <a:ext cx="5344754" cy="1790000"/>
            </a:xfrm>
            <a:prstGeom prst="rect">
              <a:avLst/>
            </a:prstGeom>
          </p:spPr>
        </p:pic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122295"/>
                </p:ext>
              </p:extLst>
            </p:nvPr>
          </p:nvGraphicFramePr>
          <p:xfrm>
            <a:off x="6822879" y="4734160"/>
            <a:ext cx="1912842" cy="583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0" name="Equation" r:id="rId4" imgW="749300" imgH="228600" progId="Equation.3">
                    <p:embed/>
                  </p:oleObj>
                </mc:Choice>
                <mc:Fallback>
                  <p:oleObj name="Equation" r:id="rId4" imgW="7493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822879" y="4734160"/>
                          <a:ext cx="1912842" cy="5835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220772"/>
              </p:ext>
            </p:extLst>
          </p:nvPr>
        </p:nvGraphicFramePr>
        <p:xfrm>
          <a:off x="8016770" y="2571762"/>
          <a:ext cx="1003528" cy="967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" name="Equation" r:id="rId6" imgW="495300" imgH="393700" progId="Equation.3">
                  <p:embed/>
                </p:oleObj>
              </mc:Choice>
              <mc:Fallback>
                <p:oleObj name="Equation" r:id="rId6" imgW="495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16770" y="2571762"/>
                        <a:ext cx="1003528" cy="967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97856"/>
              </p:ext>
            </p:extLst>
          </p:nvPr>
        </p:nvGraphicFramePr>
        <p:xfrm>
          <a:off x="3753414" y="3433625"/>
          <a:ext cx="3003752" cy="107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53414" y="3433625"/>
                        <a:ext cx="3003752" cy="107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40309" y="29740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85421" y="2954251"/>
            <a:ext cx="6256795" cy="2499671"/>
            <a:chOff x="2785421" y="2954251"/>
            <a:chExt cx="6256795" cy="2499671"/>
          </a:xfrm>
        </p:grpSpPr>
        <p:grpSp>
          <p:nvGrpSpPr>
            <p:cNvPr id="17" name="Group 16"/>
            <p:cNvGrpSpPr/>
            <p:nvPr/>
          </p:nvGrpSpPr>
          <p:grpSpPr>
            <a:xfrm>
              <a:off x="5916910" y="2954251"/>
              <a:ext cx="3125306" cy="2499671"/>
              <a:chOff x="2956639" y="3157715"/>
              <a:chExt cx="3125306" cy="249967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956639" y="3719832"/>
                <a:ext cx="3125306" cy="1264791"/>
                <a:chOff x="3819818" y="2856996"/>
                <a:chExt cx="3125306" cy="1264791"/>
              </a:xfrm>
            </p:grpSpPr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5109627" y="2862105"/>
                  <a:ext cx="347256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flipH="1">
                  <a:off x="5109627" y="4121787"/>
                  <a:ext cx="386943" cy="0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/>
                <p:cNvSpPr/>
                <p:nvPr/>
              </p:nvSpPr>
              <p:spPr>
                <a:xfrm>
                  <a:off x="3819818" y="2856996"/>
                  <a:ext cx="3125306" cy="1259682"/>
                </a:xfrm>
                <a:prstGeom prst="ellipse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650551" y="3157715"/>
                <a:ext cx="1508683" cy="2499671"/>
                <a:chOff x="4474045" y="2330346"/>
                <a:chExt cx="1508683" cy="249967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5" name="Object 14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540394124"/>
                        </p:ext>
                      </p:extLst>
                    </p:nvPr>
                  </p:nvGraphicFramePr>
                  <p:xfrm>
                    <a:off x="4474045" y="2330346"/>
                    <a:ext cx="1508683" cy="448701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383" name="Equation" r:id="rId10" imgW="1028700" imgH="254000" progId="Equation.3">
                            <p:embed/>
                          </p:oleObj>
                        </mc:Choice>
                        <mc:Fallback>
                          <p:oleObj name="Equation" r:id="rId10" imgW="1028700" imgH="254000" progId="Equation.3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1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474045" y="2330346"/>
                                  <a:ext cx="1508683" cy="44870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5" name="Object 14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540394124"/>
                        </p:ext>
                      </p:extLst>
                    </p:nvPr>
                  </p:nvGraphicFramePr>
                  <p:xfrm>
                    <a:off x="4474045" y="2330346"/>
                    <a:ext cx="1508683" cy="448701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39" name="Equation" r:id="rId12" imgW="1028700" imgH="254000" progId="Equation.3">
                            <p:embed/>
                          </p:oleObj>
                        </mc:Choice>
                        <mc:Fallback>
                          <p:oleObj name="Equation" r:id="rId12" imgW="1028700" imgH="254000" progId="Equation.3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13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474045" y="2330346"/>
                                  <a:ext cx="1508683" cy="44870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16" name="Object 15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25972235"/>
                        </p:ext>
                      </p:extLst>
                    </p:nvPr>
                  </p:nvGraphicFramePr>
                  <p:xfrm>
                    <a:off x="4876800" y="4380755"/>
                    <a:ext cx="1105928" cy="44926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384" name="Equation" r:id="rId14" imgW="584200" imgH="254000" progId="Equation.3">
                            <p:embed/>
                          </p:oleObj>
                        </mc:Choice>
                        <mc:Fallback>
                          <p:oleObj name="Equation" r:id="rId14" imgW="584200" imgH="254000" progId="Equation.3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11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876800" y="4380755"/>
                                  <a:ext cx="1105928" cy="449262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16" name="Object 15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25972235"/>
                        </p:ext>
                      </p:extLst>
                    </p:nvPr>
                  </p:nvGraphicFramePr>
                  <p:xfrm>
                    <a:off x="4876800" y="4380755"/>
                    <a:ext cx="1105928" cy="44926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040" name="Equation" r:id="rId16" imgW="584200" imgH="254000" progId="Equation.3">
                            <p:embed/>
                          </p:oleObj>
                        </mc:Choice>
                        <mc:Fallback>
                          <p:oleObj name="Equation" r:id="rId16" imgW="584200" imgH="254000" progId="Equation.3">
                            <p:embed/>
                            <p:pic>
                              <p:nvPicPr>
                                <p:cNvPr id="0" name=""/>
                                <p:cNvPicPr/>
                                <p:nvPr/>
                              </p:nvPicPr>
                              <p:blipFill>
                                <a:blip r:embed="rId17"/>
                                <a:stretch>
                                  <a:fillRect/>
                                </a:stretch>
                              </p:blipFill>
                              <p:spPr>
                                <a:xfrm>
                                  <a:off x="4876800" y="4380755"/>
                                  <a:ext cx="1105928" cy="449262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</p:grpSp>
        <p:cxnSp>
          <p:nvCxnSpPr>
            <p:cNvPr id="24" name="Straight Arrow Connector 23"/>
            <p:cNvCxnSpPr/>
            <p:nvPr/>
          </p:nvCxnSpPr>
          <p:spPr>
            <a:xfrm>
              <a:off x="4835247" y="4052959"/>
              <a:ext cx="785289" cy="992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785421" y="3748997"/>
                  <a:ext cx="832919" cy="607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</a:rPr>
                              <m:t>𝛼𝛽</m:t>
                            </m:r>
                          </m:sup>
                        </m:sSup>
                        <m:d>
                          <m:d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𝑞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5421" y="3748997"/>
                  <a:ext cx="832919" cy="60792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r="-1116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246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cRPA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Even though cRPA has gained popularity in recent years, it is often found to predict values not suitable for DFT+DMFT calculations.</a:t>
                </a:r>
              </a:p>
              <a:p>
                <a:endParaRPr lang="en-US" dirty="0"/>
              </a:p>
              <a:p>
                <a:r>
                  <a:rPr lang="en-US" dirty="0" smtClean="0"/>
                  <a:t>Often predicts values of U far lower than those required by DFT+DMFT impurity solvers to achieve agreement with experiment</a:t>
                </a:r>
                <a:r>
                  <a:rPr lang="en-US" baseline="30000" dirty="0" smtClean="0"/>
                  <a:t>1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r>
                  <a:rPr lang="en-US" dirty="0" smtClean="0"/>
                  <a:t>RPA diagrams might not be the most important ones in the screening of local U. (RPA applicable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→0</m:t>
                    </m:r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/>
              </a:p>
              <a:p>
                <a:r>
                  <a:rPr lang="en-US" dirty="0" smtClean="0"/>
                  <a:t>Other issues such as violation of the Pauli Principle.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00" t="-2291" r="-1722" b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981200" y="6377199"/>
            <a:ext cx="610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/>
              <a:t>1</a:t>
            </a:r>
            <a:r>
              <a:rPr lang="en-US" sz="1400" dirty="0"/>
              <a:t>Amadon et. al, Phys. Rev.</a:t>
            </a:r>
            <a:r>
              <a:rPr lang="cs-CZ" sz="1400" dirty="0"/>
              <a:t>B 89, 125110 (2014)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59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  <a:alpha val="42000"/>
              </a:schemeClr>
            </a:gs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Non-interacting DOS and Band Structure of the 2 models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400222" y="1717642"/>
            <a:ext cx="7365280" cy="4935145"/>
            <a:chOff x="1400222" y="1717642"/>
            <a:chExt cx="7365280" cy="4935145"/>
          </a:xfrm>
        </p:grpSpPr>
        <p:pic>
          <p:nvPicPr>
            <p:cNvPr id="4" name="Picture 3" descr="pd+dps_band_stru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01" t="6772" r="6223" b="1979"/>
            <a:stretch/>
          </p:blipFill>
          <p:spPr>
            <a:xfrm>
              <a:off x="2748378" y="1717642"/>
              <a:ext cx="6017124" cy="493514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00222" y="2866843"/>
              <a:ext cx="1580726" cy="383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dp model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00222" y="4873194"/>
              <a:ext cx="1580726" cy="383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dps model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9044269" y="1719482"/>
                <a:ext cx="2138778" cy="1936376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  <a:lumMod val="51000"/>
                      <a:lumOff val="49000"/>
                      <a:alpha val="12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u="sng" dirty="0" smtClean="0">
                    <a:solidFill>
                      <a:srgbClr val="FF0000"/>
                    </a:solidFill>
                  </a:rPr>
                  <a:t>2-orbital (</a:t>
                </a:r>
                <a:r>
                  <a:rPr lang="en-US" sz="1600" u="sng" dirty="0" err="1">
                    <a:solidFill>
                      <a:srgbClr val="FF0000"/>
                    </a:solidFill>
                  </a:rPr>
                  <a:t>dp</a:t>
                </a:r>
                <a:r>
                  <a:rPr lang="en-US" sz="1600" u="sng" dirty="0">
                    <a:solidFill>
                      <a:srgbClr val="FF0000"/>
                    </a:solidFill>
                  </a:rPr>
                  <a:t>) </a:t>
                </a:r>
                <a:r>
                  <a:rPr lang="en-US" sz="1600" u="sng" dirty="0" smtClean="0">
                    <a:solidFill>
                      <a:srgbClr val="FF0000"/>
                    </a:solidFill>
                  </a:rPr>
                  <a:t>model</a:t>
                </a:r>
                <a14:m>
                  <m:oMath xmlns:m="http://schemas.openxmlformats.org/officeDocument/2006/math">
                    <m:r>
                      <a:rPr lang="en-US" sz="1600" b="0" i="1" u="sng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1600" b="0" u="sng" dirty="0" smtClean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=0.8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𝑝𝑝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=0.2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4269" y="1719482"/>
                <a:ext cx="2138778" cy="1936376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8765502" y="4096870"/>
                <a:ext cx="3147731" cy="1936376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  <a:lumMod val="51000"/>
                      <a:lumOff val="49000"/>
                      <a:alpha val="12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u="sng" dirty="0" smtClean="0">
                    <a:solidFill>
                      <a:srgbClr val="FF0000"/>
                    </a:solidFill>
                  </a:rPr>
                  <a:t>3-orbital (</a:t>
                </a:r>
                <a:r>
                  <a:rPr lang="en-US" sz="1600" u="sng" dirty="0" err="1" smtClean="0">
                    <a:solidFill>
                      <a:srgbClr val="FF0000"/>
                    </a:solidFill>
                  </a:rPr>
                  <a:t>dps</a:t>
                </a:r>
                <a:r>
                  <a:rPr lang="en-US" sz="1600" u="sng" dirty="0" smtClean="0">
                    <a:solidFill>
                      <a:srgbClr val="FF0000"/>
                    </a:solidFill>
                  </a:rPr>
                  <a:t>) model</a:t>
                </a:r>
                <a14:m>
                  <m:oMath xmlns:m="http://schemas.openxmlformats.org/officeDocument/2006/math">
                    <m:r>
                      <a:rPr lang="en-US" sz="1600" b="0" i="1" u="sng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endParaRPr lang="en-US" sz="1600" b="0" u="sng" dirty="0" smtClean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=0.6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𝑝𝑝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𝑠𝑠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𝑝𝑠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=0.1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𝑑𝑠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=0.5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502" y="4096870"/>
                <a:ext cx="3147731" cy="1936376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595987" y="1257992"/>
            <a:ext cx="1873624" cy="1494173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lumMod val="51000"/>
                  <a:lumOff val="49000"/>
                  <a:alpha val="1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d orbital- strongly correlated </a:t>
            </a:r>
          </a:p>
          <a:p>
            <a:pPr algn="ctr"/>
            <a:endParaRPr lang="en-US" sz="1600" dirty="0">
              <a:solidFill>
                <a:srgbClr val="FF0000"/>
              </a:solidFill>
            </a:endParaRPr>
          </a:p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Hybridized with weakly correlated p/s orbitals 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9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99954"/>
            <a:ext cx="8229600" cy="1143000"/>
          </a:xfrm>
        </p:spPr>
        <p:txBody>
          <a:bodyPr/>
          <a:lstStyle/>
          <a:p>
            <a:r>
              <a:rPr lang="en-US" dirty="0" smtClean="0"/>
              <a:t>Overscreening</a:t>
            </a:r>
            <a:r>
              <a:rPr lang="en-US" dirty="0"/>
              <a:t> </a:t>
            </a:r>
            <a:r>
              <a:rPr lang="en-US" dirty="0" smtClean="0"/>
              <a:t>in cRPA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043047"/>
                <a:ext cx="8229600" cy="484706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2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∝</m:t>
                        </m:r>
                        <m:f>
                          <m:fPr>
                            <m:ctrlPr>
                              <a:rPr lang="bg-BG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2200" dirty="0" smtClean="0"/>
                  <a:t> in both models clearly shows systematic overscreening in cRPA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043047"/>
                <a:ext cx="8229600" cy="484706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676401" y="1927897"/>
            <a:ext cx="8597713" cy="4243040"/>
            <a:chOff x="457200" y="1929161"/>
            <a:chExt cx="8597713" cy="4243040"/>
          </a:xfrm>
        </p:grpSpPr>
        <p:pic>
          <p:nvPicPr>
            <p:cNvPr id="7" name="Picture 6" descr="dp_qp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390826"/>
              <a:ext cx="4193265" cy="3781374"/>
            </a:xfrm>
            <a:prstGeom prst="rect">
              <a:avLst/>
            </a:prstGeom>
          </p:spPr>
        </p:pic>
        <p:pic>
          <p:nvPicPr>
            <p:cNvPr id="9" name="Picture 8" descr="dps_qpw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9856" y="2390827"/>
              <a:ext cx="4715057" cy="378137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31989" y="1929161"/>
              <a:ext cx="2722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dp model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7985" y="1929161"/>
              <a:ext cx="27228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dps model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64262" y="3553939"/>
            <a:ext cx="29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Oval 2"/>
          <p:cNvSpPr/>
          <p:nvPr/>
        </p:nvSpPr>
        <p:spPr>
          <a:xfrm>
            <a:off x="3024069" y="3466581"/>
            <a:ext cx="2675181" cy="764204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  <a:lumMod val="35000"/>
                  <a:lumOff val="6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0000"/>
                </a:solidFill>
              </a:rPr>
              <a:t>Gross Overestimation of critical U by cRPA</a:t>
            </a:r>
          </a:p>
        </p:txBody>
      </p:sp>
      <p:sp>
        <p:nvSpPr>
          <p:cNvPr id="19" name="Oval 18"/>
          <p:cNvSpPr/>
          <p:nvPr/>
        </p:nvSpPr>
        <p:spPr>
          <a:xfrm>
            <a:off x="7852297" y="3466581"/>
            <a:ext cx="2675181" cy="764204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  <a:lumMod val="35000"/>
                  <a:lumOff val="6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rgbClr val="FF0000"/>
              </a:solidFill>
            </a:endParaRPr>
          </a:p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No </a:t>
            </a:r>
            <a:r>
              <a:rPr lang="en-US" sz="1600" dirty="0">
                <a:solidFill>
                  <a:srgbClr val="FF0000"/>
                </a:solidFill>
              </a:rPr>
              <a:t>Mott transition in </a:t>
            </a:r>
            <a:r>
              <a:rPr lang="en-US" sz="1600" dirty="0" smtClean="0">
                <a:solidFill>
                  <a:srgbClr val="FF0000"/>
                </a:solidFill>
              </a:rPr>
              <a:t>cRPA</a:t>
            </a:r>
            <a:endParaRPr lang="en-US" sz="1600" dirty="0">
              <a:solidFill>
                <a:srgbClr val="FF0000"/>
              </a:solidFill>
            </a:endParaRPr>
          </a:p>
          <a:p>
            <a:pPr algn="ctr"/>
            <a:endParaRPr 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53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 for dp model at U</a:t>
            </a:r>
            <a:r>
              <a:rPr lang="en-US" baseline="-25000" dirty="0" smtClean="0"/>
              <a:t>dd</a:t>
            </a:r>
            <a:r>
              <a:rPr lang="en-US" dirty="0" smtClean="0"/>
              <a:t>=4.5</a:t>
            </a:r>
            <a:endParaRPr lang="en-US" dirty="0"/>
          </a:p>
        </p:txBody>
      </p:sp>
      <p:pic>
        <p:nvPicPr>
          <p:cNvPr id="5" name="Picture 4" descr="2orb_pd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33" y="2274190"/>
            <a:ext cx="4466167" cy="3349626"/>
          </a:xfrm>
          <a:prstGeom prst="rect">
            <a:avLst/>
          </a:prstGeom>
        </p:spPr>
      </p:pic>
      <p:pic>
        <p:nvPicPr>
          <p:cNvPr id="4" name="Content Placeholder 3" descr="2orb_ddos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" b="-501"/>
          <a:stretch/>
        </p:blipFill>
        <p:spPr>
          <a:xfrm>
            <a:off x="5946380" y="2274191"/>
            <a:ext cx="4465437" cy="336116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123765" y="1861898"/>
            <a:ext cx="4078348" cy="2835608"/>
            <a:chOff x="4123765" y="1861898"/>
            <a:chExt cx="4078348" cy="2835608"/>
          </a:xfrm>
        </p:grpSpPr>
        <p:sp>
          <p:nvSpPr>
            <p:cNvPr id="10" name="Oval 9"/>
            <p:cNvSpPr/>
            <p:nvPr/>
          </p:nvSpPr>
          <p:spPr>
            <a:xfrm>
              <a:off x="4910315" y="1861898"/>
              <a:ext cx="2675181" cy="764204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22000"/>
                    <a:lumMod val="35000"/>
                    <a:lumOff val="6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rgbClr val="FF0000"/>
                  </a:solidFill>
                </a:rPr>
                <a:t>No </a:t>
              </a:r>
              <a:r>
                <a:rPr lang="en-US" sz="1600" dirty="0">
                  <a:solidFill>
                    <a:srgbClr val="FF0000"/>
                  </a:solidFill>
                </a:rPr>
                <a:t>Mott transition in </a:t>
              </a:r>
              <a:r>
                <a:rPr lang="en-US" sz="1600" dirty="0" smtClean="0">
                  <a:solidFill>
                    <a:srgbClr val="FF0000"/>
                  </a:solidFill>
                </a:rPr>
                <a:t>cRPA</a:t>
              </a:r>
              <a:endParaRPr lang="en-US" sz="1600" dirty="0">
                <a:solidFill>
                  <a:srgbClr val="FF0000"/>
                </a:solidFill>
              </a:endParaRPr>
            </a:p>
            <a:p>
              <a:pPr algn="ctr"/>
              <a:endParaRPr lang="en-US" sz="1500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4123765" y="2514187"/>
              <a:ext cx="1178321" cy="2183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193725" y="2514187"/>
              <a:ext cx="1008388" cy="212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04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 for dps model at U</a:t>
            </a:r>
            <a:r>
              <a:rPr lang="en-US" baseline="-25000" dirty="0" smtClean="0"/>
              <a:t>dd</a:t>
            </a:r>
            <a:r>
              <a:rPr lang="en-US" dirty="0" smtClean="0"/>
              <a:t>=6.0</a:t>
            </a:r>
            <a:endParaRPr lang="en-US" baseline="-25000" dirty="0"/>
          </a:p>
        </p:txBody>
      </p:sp>
      <p:pic>
        <p:nvPicPr>
          <p:cNvPr id="4" name="Picture 3" descr="3orb_pd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40" y="2448551"/>
            <a:ext cx="4562766" cy="3632285"/>
          </a:xfrm>
          <a:prstGeom prst="rect">
            <a:avLst/>
          </a:prstGeom>
        </p:spPr>
      </p:pic>
      <p:pic>
        <p:nvPicPr>
          <p:cNvPr id="5" name="Picture 4" descr="3orb_dd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66" y="2423636"/>
            <a:ext cx="4420095" cy="365719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123765" y="1861898"/>
            <a:ext cx="4078348" cy="2835608"/>
            <a:chOff x="4123765" y="1861898"/>
            <a:chExt cx="4078348" cy="2835608"/>
          </a:xfrm>
        </p:grpSpPr>
        <p:sp>
          <p:nvSpPr>
            <p:cNvPr id="6" name="Oval 5"/>
            <p:cNvSpPr/>
            <p:nvPr/>
          </p:nvSpPr>
          <p:spPr>
            <a:xfrm>
              <a:off x="4910315" y="1861898"/>
              <a:ext cx="2675181" cy="764204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22000"/>
                    <a:lumMod val="35000"/>
                    <a:lumOff val="65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rgbClr val="FF0000"/>
                  </a:solidFill>
                </a:rPr>
                <a:t>No </a:t>
              </a:r>
              <a:r>
                <a:rPr lang="en-US" sz="1600" dirty="0">
                  <a:solidFill>
                    <a:srgbClr val="FF0000"/>
                  </a:solidFill>
                </a:rPr>
                <a:t>Mott transition in </a:t>
              </a:r>
              <a:r>
                <a:rPr lang="en-US" sz="1600" dirty="0" smtClean="0">
                  <a:solidFill>
                    <a:srgbClr val="FF0000"/>
                  </a:solidFill>
                </a:rPr>
                <a:t>cRPA</a:t>
              </a:r>
              <a:endParaRPr lang="en-US" sz="1600" dirty="0">
                <a:solidFill>
                  <a:srgbClr val="FF0000"/>
                </a:solidFill>
              </a:endParaRPr>
            </a:p>
            <a:p>
              <a:pPr algn="ctr"/>
              <a:endParaRPr lang="en-US" sz="15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6" idx="3"/>
            </p:cNvCxnSpPr>
            <p:nvPr/>
          </p:nvCxnSpPr>
          <p:spPr>
            <a:xfrm flipH="1">
              <a:off x="4123765" y="2514187"/>
              <a:ext cx="1178321" cy="2183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5"/>
            </p:cNvCxnSpPr>
            <p:nvPr/>
          </p:nvCxnSpPr>
          <p:spPr>
            <a:xfrm>
              <a:off x="7193725" y="2514187"/>
              <a:ext cx="1008388" cy="212056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285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attempt at an alternate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We formulated a new scheme where the RPA polarization was replaced by the full local DMFT polarization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𝑙𝑜𝑐</m:t>
                        </m:r>
                      </m:sup>
                    </m:sSup>
                  </m:oMath>
                </a14:m>
                <a:r>
                  <a:rPr lang="en-US" dirty="0" smtClean="0"/>
                  <a:t> including all local interactions exactly.</a:t>
                </a:r>
                <a:endParaRPr lang="en-US" baseline="30000" dirty="0" smtClean="0"/>
              </a:p>
              <a:p>
                <a:endParaRPr lang="en-US" baseline="30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𝑙𝑜𝑐</m:t>
                        </m:r>
                      </m:sup>
                    </m:sSup>
                  </m:oMath>
                </a14:m>
                <a:r>
                  <a:rPr lang="en-US" dirty="0" smtClean="0"/>
                  <a:t>calculated from the impurity charge and spin susceptibilities calculated using CTQMC.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Also restores Pauli principle!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3" t="-2156" b="-3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lo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88" y="3757510"/>
            <a:ext cx="6893256" cy="175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3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 for dp model with “cLoc”</a:t>
            </a:r>
            <a:endParaRPr lang="en-US" dirty="0"/>
          </a:p>
        </p:txBody>
      </p:sp>
      <p:pic>
        <p:nvPicPr>
          <p:cNvPr id="5" name="Picture 4" descr="pddoscmpUdd4p5_loc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r="3261"/>
          <a:stretch/>
        </p:blipFill>
        <p:spPr>
          <a:xfrm>
            <a:off x="2766651" y="1335411"/>
            <a:ext cx="6368592" cy="486063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14407" y="1596932"/>
            <a:ext cx="2675181" cy="764204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  <a:lumMod val="35000"/>
                  <a:lumOff val="6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smtClean="0">
                <a:solidFill>
                  <a:srgbClr val="FF0000"/>
                </a:solidFill>
              </a:rPr>
              <a:t>cLoc</a:t>
            </a:r>
            <a:r>
              <a:rPr lang="en-US" sz="1500" dirty="0" smtClean="0">
                <a:solidFill>
                  <a:srgbClr val="FF0000"/>
                </a:solidFill>
              </a:rPr>
              <a:t> captures Mott Transition</a:t>
            </a:r>
            <a:endParaRPr 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1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Weakly correlated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Materials with  open s or p shells – Weak electronic Correlations.</a:t>
            </a:r>
          </a:p>
          <a:p>
            <a:pPr lvl="1"/>
            <a:r>
              <a:rPr lang="en-US" dirty="0" smtClean="0"/>
              <a:t>Landau Fermi Liquid Theory works well. </a:t>
            </a:r>
          </a:p>
          <a:p>
            <a:pPr lvl="1"/>
            <a:r>
              <a:rPr lang="en-US" dirty="0" smtClean="0"/>
              <a:t>Density Functional Theory (DFT) extremely successful even with simplistic treatment of electronic correlations.</a:t>
            </a:r>
          </a:p>
          <a:p>
            <a:endParaRPr lang="en-US" dirty="0" smtClean="0"/>
          </a:p>
          <a:p>
            <a:r>
              <a:rPr lang="en-US" dirty="0" smtClean="0"/>
              <a:t>Materials with open d or f shells:</a:t>
            </a:r>
          </a:p>
          <a:p>
            <a:pPr lvl="1"/>
            <a:r>
              <a:rPr lang="en-US" dirty="0" smtClean="0"/>
              <a:t>More localized electrons! Stronger Electronic Correlations</a:t>
            </a:r>
          </a:p>
          <a:p>
            <a:pPr lvl="1"/>
            <a:r>
              <a:rPr lang="en-US" dirty="0" smtClean="0"/>
              <a:t>DFT Fails !</a:t>
            </a:r>
          </a:p>
          <a:p>
            <a:pPr lvl="1"/>
            <a:r>
              <a:rPr lang="en-US" dirty="0" smtClean="0"/>
              <a:t> Must formulate alternate methods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20" y="3336927"/>
            <a:ext cx="2057400" cy="288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039" y="3336927"/>
            <a:ext cx="2383963" cy="278923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038694" y="-91689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7234" y="3011626"/>
            <a:ext cx="11683397" cy="3297101"/>
            <a:chOff x="87234" y="3011626"/>
            <a:chExt cx="11683397" cy="3297101"/>
          </a:xfrm>
        </p:grpSpPr>
        <p:grpSp>
          <p:nvGrpSpPr>
            <p:cNvPr id="12" name="Group 11"/>
            <p:cNvGrpSpPr/>
            <p:nvPr/>
          </p:nvGrpSpPr>
          <p:grpSpPr>
            <a:xfrm>
              <a:off x="3470750" y="3011626"/>
              <a:ext cx="8299881" cy="3297101"/>
              <a:chOff x="1458716" y="2688769"/>
              <a:chExt cx="8299881" cy="329710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2763" y="3632995"/>
                <a:ext cx="2855834" cy="21971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716" y="2688769"/>
                <a:ext cx="3793576" cy="3297101"/>
              </a:xfrm>
              <a:prstGeom prst="rect">
                <a:avLst/>
              </a:prstGeom>
            </p:spPr>
          </p:pic>
          <p:sp>
            <p:nvSpPr>
              <p:cNvPr id="11" name="Right Arrow 10"/>
              <p:cNvSpPr/>
              <p:nvPr/>
            </p:nvSpPr>
            <p:spPr>
              <a:xfrm>
                <a:off x="5246557" y="4212236"/>
                <a:ext cx="1656206" cy="359764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87234" y="3747541"/>
              <a:ext cx="3810209" cy="1693617"/>
            </a:xfrm>
            <a:prstGeom prst="ellipse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  <a:lumMod val="28000"/>
                    <a:lumOff val="72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GillSansMT" charset="0"/>
                </a:rPr>
                <a:t>To get e</a:t>
              </a:r>
              <a:r>
                <a:rPr lang="uk-UA" sz="2000" baseline="30000" dirty="0" smtClean="0">
                  <a:solidFill>
                    <a:srgbClr val="FF0000"/>
                  </a:solidFill>
                  <a:latin typeface="GillSansMT" charset="0"/>
                </a:rPr>
                <a:t>-</a:t>
              </a:r>
              <a:r>
                <a:rPr lang="uk-UA" sz="2000" dirty="0" smtClean="0">
                  <a:solidFill>
                    <a:srgbClr val="FF0000"/>
                  </a:solidFill>
                  <a:latin typeface="GillSansMT" charset="0"/>
                </a:rPr>
                <a:t>-</a:t>
              </a:r>
              <a:r>
                <a:rPr lang="en-US" sz="2000" dirty="0" smtClean="0">
                  <a:solidFill>
                    <a:srgbClr val="FF0000"/>
                  </a:solidFill>
                  <a:latin typeface="GillSansMT" charset="0"/>
                </a:rPr>
                <a:t>e</a:t>
              </a:r>
              <a:r>
                <a:rPr lang="en-US" sz="2000" baseline="30000" dirty="0" smtClean="0">
                  <a:solidFill>
                    <a:srgbClr val="FF0000"/>
                  </a:solidFill>
                  <a:latin typeface="GillSansMT" charset="0"/>
                </a:rPr>
                <a:t>-</a:t>
              </a:r>
              <a:r>
                <a:rPr lang="en-US" sz="2000" dirty="0" smtClean="0">
                  <a:solidFill>
                    <a:srgbClr val="FF0000"/>
                  </a:solidFill>
                  <a:latin typeface="GillSansMT" charset="0"/>
                </a:rPr>
                <a:t> correlation each </a:t>
              </a:r>
              <a:r>
                <a:rPr lang="en-US" sz="2000" dirty="0">
                  <a:solidFill>
                    <a:srgbClr val="FF0000"/>
                  </a:solidFill>
                  <a:latin typeface="GillSansMT" charset="0"/>
                </a:rPr>
                <a:t>point in space </a:t>
              </a:r>
            </a:p>
            <a:p>
              <a:pPr algn="ctr"/>
              <a:r>
                <a:rPr lang="en-US" sz="2000" dirty="0">
                  <a:solidFill>
                    <a:srgbClr val="FF0000"/>
                  </a:solidFill>
                  <a:latin typeface="GillSansMT" charset="0"/>
                </a:rPr>
                <a:t>is mapped to electron gas problem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517421" y="3457995"/>
              <a:ext cx="1533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DFT (LDA</a:t>
              </a:r>
              <a:r>
                <a:rPr lang="en-US" sz="2400" dirty="0" smtClean="0"/>
                <a:t>)</a:t>
              </a:r>
              <a:endParaRPr lang="en-US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43891" y="3081332"/>
            <a:ext cx="8881006" cy="2188251"/>
            <a:chOff x="2643891" y="3081332"/>
            <a:chExt cx="8881006" cy="21882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643891" y="4496155"/>
                  <a:ext cx="627090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𝐷𝐹𝑇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𝐾𝑖𝑛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𝜌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𝑋𝐶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𝜌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]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891" y="4496155"/>
                  <a:ext cx="6270905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/>
            <p:cNvGrpSpPr/>
            <p:nvPr/>
          </p:nvGrpSpPr>
          <p:grpSpPr>
            <a:xfrm>
              <a:off x="7273168" y="3081332"/>
              <a:ext cx="4251729" cy="2188251"/>
              <a:chOff x="7273168" y="3081332"/>
              <a:chExt cx="4251729" cy="2188251"/>
            </a:xfrm>
          </p:grpSpPr>
          <p:sp>
            <p:nvSpPr>
              <p:cNvPr id="17" name="Donut 16"/>
              <p:cNvSpPr/>
              <p:nvPr/>
            </p:nvSpPr>
            <p:spPr>
              <a:xfrm>
                <a:off x="7273168" y="4317476"/>
                <a:ext cx="1641628" cy="952107"/>
              </a:xfrm>
              <a:prstGeom prst="donut">
                <a:avLst>
                  <a:gd name="adj" fmla="val 5348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Callout 17"/>
              <p:cNvSpPr/>
              <p:nvPr/>
            </p:nvSpPr>
            <p:spPr>
              <a:xfrm>
                <a:off x="8353839" y="3081332"/>
                <a:ext cx="3171058" cy="987759"/>
              </a:xfrm>
              <a:prstGeom prst="wedgeEllipseCallout">
                <a:avLst>
                  <a:gd name="adj1" fmla="val -46413"/>
                  <a:gd name="adj2" fmla="val 86558"/>
                </a:avLst>
              </a:prstGeom>
              <a:gradFill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10000"/>
                      <a:lumMod val="33000"/>
                      <a:lumOff val="67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FF0000"/>
                    </a:solidFill>
                  </a:rPr>
                  <a:t>Not known exactly, approximations like LDA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56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 for metallic solution with </a:t>
            </a:r>
            <a:r>
              <a:rPr lang="en-US" dirty="0" err="1"/>
              <a:t>c</a:t>
            </a:r>
            <a:r>
              <a:rPr lang="en-US" dirty="0" err="1" smtClean="0"/>
              <a:t>loc</a:t>
            </a:r>
            <a:endParaRPr lang="en-US" dirty="0"/>
          </a:p>
        </p:txBody>
      </p:sp>
      <p:pic>
        <p:nvPicPr>
          <p:cNvPr id="5" name="Picture 4" descr="pddoscmpUdd3_loc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"/>
          <a:stretch/>
        </p:blipFill>
        <p:spPr>
          <a:xfrm>
            <a:off x="2438400" y="1525777"/>
            <a:ext cx="7053192" cy="464642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15796" y="1345920"/>
            <a:ext cx="2675181" cy="764204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  <a:lumMod val="35000"/>
                  <a:lumOff val="6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smtClean="0">
                <a:solidFill>
                  <a:srgbClr val="FF0000"/>
                </a:solidFill>
              </a:rPr>
              <a:t>cLoc</a:t>
            </a:r>
            <a:r>
              <a:rPr lang="en-US" sz="1500" dirty="0" smtClean="0">
                <a:solidFill>
                  <a:srgbClr val="FF0000"/>
                </a:solidFill>
              </a:rPr>
              <a:t> captures Mott Transition</a:t>
            </a:r>
            <a:endParaRPr 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34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for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see that cRPA systematically overscreens the local coulomb repulsion and hence might give U values unusable for DMFT</a:t>
            </a:r>
          </a:p>
          <a:p>
            <a:endParaRPr lang="en-US" dirty="0"/>
          </a:p>
          <a:p>
            <a:r>
              <a:rPr lang="en-US" dirty="0"/>
              <a:t>The extent of overscreening is also hard to estimate, making the error hard to get rid of</a:t>
            </a:r>
          </a:p>
          <a:p>
            <a:endParaRPr lang="en-US" dirty="0"/>
          </a:p>
          <a:p>
            <a:r>
              <a:rPr lang="en-US" dirty="0"/>
              <a:t>Our results also show that it is possible to open up a gap in the </a:t>
            </a:r>
            <a:r>
              <a:rPr lang="en-US" dirty="0" err="1"/>
              <a:t>pd</a:t>
            </a:r>
            <a:r>
              <a:rPr lang="en-US" dirty="0"/>
              <a:t> model without an inter-orbital U, contradicting Hansmann et </a:t>
            </a:r>
            <a:r>
              <a:rPr lang="en-US" dirty="0" smtClean="0"/>
              <a:t>al (New </a:t>
            </a:r>
            <a:r>
              <a:rPr lang="en-US" dirty="0"/>
              <a:t>Journal of Physics 16, 033009 (2014</a:t>
            </a:r>
            <a:r>
              <a:rPr lang="en-US" dirty="0" smtClean="0"/>
              <a:t>))</a:t>
            </a:r>
            <a:endParaRPr lang="en-US" dirty="0"/>
          </a:p>
          <a:p>
            <a:endParaRPr lang="en-US" baseline="30000" dirty="0"/>
          </a:p>
          <a:p>
            <a:endParaRPr lang="en-US" dirty="0"/>
          </a:p>
          <a:p>
            <a:r>
              <a:rPr lang="en-US" dirty="0"/>
              <a:t>We also examine a new scheme involving the local Polarization which predicts values of Hubbard U which are more accurate in reproducing the spectra of the full model, especially near the Mott Transition.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5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5770"/>
            <a:ext cx="10972800" cy="452596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Interesting Physics due to interplay of localization/itineracy </a:t>
            </a:r>
          </a:p>
          <a:p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Strongly correlated systems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39162" y="1974963"/>
            <a:ext cx="9705038" cy="2290416"/>
            <a:chOff x="349885" y="2997809"/>
            <a:chExt cx="9035702" cy="2276591"/>
          </a:xfrm>
        </p:grpSpPr>
        <p:sp>
          <p:nvSpPr>
            <p:cNvPr id="10" name="Left-Right Arrow 9"/>
            <p:cNvSpPr/>
            <p:nvPr/>
          </p:nvSpPr>
          <p:spPr>
            <a:xfrm>
              <a:off x="349885" y="2997809"/>
              <a:ext cx="9035702" cy="571500"/>
            </a:xfrm>
            <a:prstGeom prst="left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0080" y="3092633"/>
              <a:ext cx="928780" cy="367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Itineracy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72704" y="3085100"/>
              <a:ext cx="2199151" cy="367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Very Large Correlations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9760" y="3474720"/>
              <a:ext cx="1747298" cy="367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dirty="0" smtClean="0"/>
                <a:t>and Theory/DFT 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37677" y="3507302"/>
              <a:ext cx="2575725" cy="367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(interacting) Atomic </a:t>
              </a:r>
              <a:r>
                <a:rPr lang="en-US" dirty="0" smtClean="0"/>
                <a:t>Physics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59541" y="3390845"/>
              <a:ext cx="3418129" cy="86177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5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Strongly Correlated Materials</a:t>
              </a:r>
              <a:endParaRPr lang="en-US" sz="25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90204" y="3076591"/>
              <a:ext cx="3148585" cy="367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Interplay of itineracy</a:t>
              </a:r>
              <a:r>
                <a:rPr lang="en-US" smtClean="0"/>
                <a:t>/ correlations</a:t>
              </a:r>
              <a:endParaRPr lang="en-US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04990" y="4105791"/>
              <a:ext cx="3077218" cy="11686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2000" dirty="0" smtClean="0"/>
                <a:t>Metal-insulator transition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2000" dirty="0" smtClean="0"/>
                <a:t>High </a:t>
              </a:r>
              <a:r>
                <a:rPr lang="en-US" sz="2000" dirty="0" err="1" smtClean="0"/>
                <a:t>Tc</a:t>
              </a:r>
              <a:r>
                <a:rPr lang="en-US" sz="2000" dirty="0" smtClean="0"/>
                <a:t> superconductivity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2000" dirty="0" smtClean="0"/>
                <a:t>Heavy fermions.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19"/>
          <a:stretch/>
        </p:blipFill>
        <p:spPr>
          <a:xfrm>
            <a:off x="864310" y="3055041"/>
            <a:ext cx="3026639" cy="222866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09374" y="3101201"/>
            <a:ext cx="3997199" cy="2136342"/>
            <a:chOff x="7805718" y="2944705"/>
            <a:chExt cx="3261974" cy="1488273"/>
          </a:xfrm>
        </p:grpSpPr>
        <p:grpSp>
          <p:nvGrpSpPr>
            <p:cNvPr id="63" name="Group 62"/>
            <p:cNvGrpSpPr/>
            <p:nvPr/>
          </p:nvGrpSpPr>
          <p:grpSpPr>
            <a:xfrm>
              <a:off x="7805718" y="2944705"/>
              <a:ext cx="1405264" cy="1488273"/>
              <a:chOff x="8809384" y="3140550"/>
              <a:chExt cx="1405264" cy="1488273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9385" y="3868666"/>
                <a:ext cx="1405263" cy="760157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8809384" y="3140550"/>
                <a:ext cx="1405263" cy="760157"/>
              </a:xfrm>
              <a:prstGeom prst="rect">
                <a:avLst/>
              </a:prstGeom>
            </p:spPr>
          </p:pic>
        </p:grp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2186" y="2990135"/>
              <a:ext cx="1855506" cy="1365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29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Strongly correlated systems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an have highly complex phase diagrams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21"/>
          <a:stretch/>
        </p:blipFill>
        <p:spPr>
          <a:xfrm>
            <a:off x="3252247" y="2045782"/>
            <a:ext cx="5220551" cy="3996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13821" y="5365146"/>
            <a:ext cx="4304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it-IT" sz="1400" i="1" dirty="0"/>
              <a:t>Science </a:t>
            </a:r>
            <a:r>
              <a:rPr lang="it-IT" sz="1400" dirty="0"/>
              <a:t> 08 Jul 2005:</a:t>
            </a:r>
            <a:br>
              <a:rPr lang="it-IT" sz="1400" dirty="0"/>
            </a:br>
            <a:r>
              <a:rPr lang="it-IT" sz="1400" dirty="0"/>
              <a:t>Vol. 309, </a:t>
            </a:r>
            <a:r>
              <a:rPr lang="it-IT" sz="1400" dirty="0" smtClean="0"/>
              <a:t>Issue </a:t>
            </a:r>
            <a:r>
              <a:rPr lang="it-IT" sz="1400" dirty="0"/>
              <a:t>5732, pp. 257-262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489436" y="2714920"/>
            <a:ext cx="187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Bilayer Manganites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8330" y="2714920"/>
            <a:ext cx="176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T</a:t>
            </a:r>
            <a:r>
              <a:rPr lang="en-US" baseline="-25000" dirty="0" smtClean="0"/>
              <a:t>c </a:t>
            </a:r>
            <a:r>
              <a:rPr lang="en-US" dirty="0" smtClean="0"/>
              <a:t>superconductors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32875" y="4504251"/>
            <a:ext cx="187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layer</a:t>
            </a:r>
          </a:p>
          <a:p>
            <a:r>
              <a:rPr lang="en-US" dirty="0" smtClean="0"/>
              <a:t>Ruthenates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08330" y="4485080"/>
            <a:ext cx="176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Copper Oxides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4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oud 19"/>
          <p:cNvSpPr/>
          <p:nvPr/>
        </p:nvSpPr>
        <p:spPr>
          <a:xfrm>
            <a:off x="7530758" y="3085679"/>
            <a:ext cx="3628253" cy="2560298"/>
          </a:xfrm>
          <a:prstGeom prst="cloud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DMFT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9233"/>
            <a:ext cx="10972800" cy="4956931"/>
          </a:xfrm>
        </p:spPr>
        <p:txBody>
          <a:bodyPr/>
          <a:lstStyle/>
          <a:p>
            <a:r>
              <a:rPr lang="en-US" sz="2400" dirty="0" smtClean="0"/>
              <a:t>Simulating strongly correlated systems hard: Solve true many body equation?</a:t>
            </a:r>
          </a:p>
          <a:p>
            <a:r>
              <a:rPr lang="en-US" sz="2400" dirty="0" smtClean="0"/>
              <a:t>No! Use </a:t>
            </a:r>
            <a:r>
              <a:rPr lang="en-US" sz="2400" dirty="0" smtClean="0">
                <a:solidFill>
                  <a:srgbClr val="0070C0"/>
                </a:solidFill>
              </a:rPr>
              <a:t>Dynamical Mean Field Theory </a:t>
            </a:r>
            <a:r>
              <a:rPr lang="en-US" sz="2400" dirty="0" smtClean="0"/>
              <a:t>(DMFT)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8010" y="3859620"/>
            <a:ext cx="219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35656" y="3892675"/>
            <a:ext cx="263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54011" y="1988985"/>
            <a:ext cx="11791015" cy="3996885"/>
            <a:chOff x="256109" y="2042277"/>
            <a:chExt cx="11791015" cy="39968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0814" y="2742061"/>
              <a:ext cx="3793576" cy="329710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857" y="3924696"/>
              <a:ext cx="749300" cy="787400"/>
            </a:xfrm>
            <a:prstGeom prst="rect">
              <a:avLst/>
            </a:prstGeom>
          </p:spPr>
        </p:pic>
        <p:sp>
          <p:nvSpPr>
            <p:cNvPr id="17" name="Left Arrow 16"/>
            <p:cNvSpPr/>
            <p:nvPr/>
          </p:nvSpPr>
          <p:spPr>
            <a:xfrm rot="10800000">
              <a:off x="5086970" y="4326249"/>
              <a:ext cx="2183260" cy="350682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Callout 14"/>
            <p:cNvSpPr/>
            <p:nvPr/>
          </p:nvSpPr>
          <p:spPr>
            <a:xfrm>
              <a:off x="256109" y="2114443"/>
              <a:ext cx="2799026" cy="1207334"/>
            </a:xfrm>
            <a:prstGeom prst="wedgeEllipseCallout">
              <a:avLst>
                <a:gd name="adj1" fmla="val 25171"/>
                <a:gd name="adj2" fmla="val 44133"/>
              </a:avLst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  <a:lumMod val="50000"/>
                    <a:lumOff val="5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Lattice with strongly correlated atoms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Oval Callout 6"/>
            <p:cNvSpPr/>
            <p:nvPr/>
          </p:nvSpPr>
          <p:spPr>
            <a:xfrm>
              <a:off x="7745432" y="2042277"/>
              <a:ext cx="4301692" cy="1207334"/>
            </a:xfrm>
            <a:prstGeom prst="wedgeEllipseCallout">
              <a:avLst>
                <a:gd name="adj1" fmla="val -22595"/>
                <a:gd name="adj2" fmla="val 46171"/>
              </a:avLst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  <a:lumMod val="64000"/>
                    <a:lumOff val="36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mtClean="0">
                  <a:solidFill>
                    <a:srgbClr val="FF0000"/>
                  </a:solidFill>
                </a:rPr>
                <a:t>Each correlated atom </a:t>
              </a:r>
              <a:r>
                <a:rPr lang="en-US" dirty="0" smtClean="0">
                  <a:solidFill>
                    <a:srgbClr val="FF0000"/>
                  </a:solidFill>
                </a:rPr>
                <a:t>mapped to Quantum impurity Problem with self consistent Bath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086969" y="2933226"/>
            <a:ext cx="30464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Computational impurity solvers exist!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86969" y="5183261"/>
            <a:ext cx="258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Exact in infinite dimensional limit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3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uiExpand="1" build="p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DMFT approximation: An alternative approach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1499" y="1600201"/>
                <a:ext cx="10972800" cy="452596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 smtClean="0"/>
                  <a:t>Baym Kadanoff Functional </a:t>
                </a:r>
              </a:p>
              <a:p>
                <a:pPr marL="1371600" lvl="3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 </m:t>
                      </m:r>
                    </m:oMath>
                  </m:oMathPara>
                </a14:m>
                <a:endParaRPr lang="en-US" sz="28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lang="en-US" dirty="0"/>
              </a:p>
              <a:p>
                <a:r>
                  <a:rPr lang="en-US" sz="2400" dirty="0" smtClean="0"/>
                  <a:t>Stationary value at Physical Greens function               Free Energy of System	</a:t>
                </a:r>
              </a:p>
              <a:p>
                <a:pPr marL="0" indent="0">
                  <a:buNone/>
                </a:pPr>
                <a:r>
                  <a:rPr lang="en-US" sz="3600" dirty="0"/>
                  <a:t>	</a:t>
                </a:r>
                <a:r>
                  <a:rPr lang="en-US" sz="3600" dirty="0" smtClean="0"/>
                  <a:t>									</a:t>
                </a:r>
                <a:r>
                  <a:rPr lang="en-US" dirty="0" smtClean="0"/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499" y="1600201"/>
                <a:ext cx="10972800" cy="4525963"/>
              </a:xfrm>
              <a:blipFill rotWithShape="0"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Ph.D. Defense: Bismayan Chakrabarti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 smtClean="0"/>
              <a:t>December 21, 2016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444495" y="3979323"/>
            <a:ext cx="5252484" cy="1309397"/>
            <a:chOff x="3700129" y="4120110"/>
            <a:chExt cx="5252484" cy="13093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700129" y="4120110"/>
                  <a:ext cx="5252484" cy="130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bg-BG" sz="32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</a:rPr>
                            <m:t>Γ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𝐺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]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</a:rPr>
                            <m:t>𝛿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𝐺</m:t>
                          </m:r>
                        </m:den>
                      </m:f>
                      <m:r>
                        <a:rPr lang="en-US" sz="3200" i="1">
                          <a:latin typeface="Cambria Math" charset="0"/>
                        </a:rPr>
                        <m:t>=0</m:t>
                      </m:r>
                    </m:oMath>
                  </a14:m>
                  <a:r>
                    <a:rPr lang="en-US" sz="3200" dirty="0"/>
                    <a:t>	      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bg-BG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Φ</m:t>
                          </m:r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𝐺</m:t>
                          </m:r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]</m:t>
                          </m:r>
                        </m:num>
                        <m:den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𝛿</m:t>
                          </m:r>
                          <m:r>
                            <a:rPr lang="en-US" sz="32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𝐺</m:t>
                          </m:r>
                        </m:den>
                      </m:f>
                      <m:r>
                        <a:rPr lang="en-US" sz="32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Σ</m:t>
                      </m:r>
                    </m:oMath>
                  </a14:m>
                  <a:endParaRPr lang="en-US" sz="3200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129" y="4120110"/>
                  <a:ext cx="5252484" cy="13093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Arrow 8"/>
            <p:cNvSpPr/>
            <p:nvPr/>
          </p:nvSpPr>
          <p:spPr>
            <a:xfrm>
              <a:off x="5553738" y="4358385"/>
              <a:ext cx="935665" cy="37214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ight Arrow 9"/>
          <p:cNvSpPr/>
          <p:nvPr/>
        </p:nvSpPr>
        <p:spPr>
          <a:xfrm>
            <a:off x="6581553" y="3235058"/>
            <a:ext cx="861237" cy="3721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63974" y="2201682"/>
                <a:ext cx="752785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charset="0"/>
                          <a:ea typeface="Symbol" charset="2"/>
                          <a:cs typeface="Symbol" charset="2"/>
                        </a:rPr>
                        <m:t>Γ</m:t>
                      </m:r>
                      <m:r>
                        <m:rPr>
                          <m:nor/>
                        </m:rPr>
                        <a:rPr lang="en-US" sz="2800">
                          <a:ea typeface="Symbol" charset="2"/>
                          <a:cs typeface="Symbol" charset="2"/>
                        </a:rPr>
                        <m:t>[</m:t>
                      </m:r>
                      <m:r>
                        <m:rPr>
                          <m:nor/>
                        </m:rPr>
                        <a:rPr lang="en-US" sz="2800">
                          <a:ea typeface="Symbol" charset="2"/>
                          <a:cs typeface="Symbol" charset="2"/>
                        </a:rPr>
                        <m:t>G</m:t>
                      </m:r>
                      <m:r>
                        <m:rPr>
                          <m:nor/>
                        </m:rPr>
                        <a:rPr lang="en-US" sz="2800">
                          <a:ea typeface="Symbol" charset="2"/>
                          <a:cs typeface="Symbol" charset="2"/>
                        </a:rPr>
                        <m:t>]=</m:t>
                      </m:r>
                      <m:r>
                        <m:rPr>
                          <m:nor/>
                        </m:rPr>
                        <a:rPr lang="en-US" sz="2800">
                          <a:ea typeface="Symbol" charset="2"/>
                          <a:cs typeface="Symbol" charset="2"/>
                        </a:rPr>
                        <m:t>Tr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  <a:ea typeface="Symbol" charset="2"/>
                              <a:cs typeface="Symbol" charset="2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charset="0"/>
                                  <a:ea typeface="Symbol" charset="2"/>
                                  <a:cs typeface="Symbol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  <a:ea typeface="Symbol" charset="2"/>
                                  <a:cs typeface="Symbol" charset="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  <a:ea typeface="Symbol" charset="2"/>
                                      <a:cs typeface="Symbol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Symbol" charset="2"/>
                                      <a:cs typeface="Symbol" charset="2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800">
                                      <a:ea typeface="Symbol" charset="2"/>
                                      <a:cs typeface="Symbol" charset="2"/>
                                    </a:rPr>
                                    <m:t>G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2800" i="1">
                          <a:latin typeface="Cambria Math" charset="0"/>
                          <a:ea typeface="Symbol" charset="2"/>
                          <a:cs typeface="Symbol" charset="2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>
                          <a:ea typeface="Symbol" charset="2"/>
                          <a:cs typeface="Symbol" charset="2"/>
                        </a:rPr>
                        <m:t>Tr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  <a:ea typeface="Symbol" charset="2"/>
                              <a:cs typeface="Symbol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charset="0"/>
                                  <a:ea typeface="Symbol" charset="2"/>
                                  <a:cs typeface="Symbol" charset="2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Symbol" charset="2"/>
                                  <a:cs typeface="Symbol" charset="2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𝐺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  <a:ea typeface="Symbol" charset="2"/>
                          <a:cs typeface="Symbol" charset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charset="0"/>
                          <a:ea typeface="Symbol" charset="2"/>
                          <a:cs typeface="Symbol" charset="2"/>
                        </a:rPr>
                        <m:t>Φ</m:t>
                      </m:r>
                      <m:r>
                        <a:rPr lang="en-US" sz="2800" i="1">
                          <a:latin typeface="Cambria Math" charset="0"/>
                          <a:ea typeface="Symbol" charset="2"/>
                          <a:cs typeface="Symbol" charset="2"/>
                        </a:rPr>
                        <m:t>[</m:t>
                      </m:r>
                      <m:r>
                        <a:rPr lang="en-US" sz="2800" i="1">
                          <a:latin typeface="Cambria Math" charset="0"/>
                          <a:ea typeface="Symbol" charset="2"/>
                          <a:cs typeface="Symbol" charset="2"/>
                        </a:rPr>
                        <m:t>𝐺</m:t>
                      </m:r>
                      <m:r>
                        <a:rPr lang="en-US" sz="2800" i="1">
                          <a:latin typeface="Cambria Math" charset="0"/>
                          <a:ea typeface="Symbol" charset="2"/>
                          <a:cs typeface="Symbol" charset="2"/>
                        </a:rPr>
                        <m:t>]</m:t>
                      </m:r>
                    </m:oMath>
                  </m:oMathPara>
                </a14:m>
                <a:endParaRPr lang="en-US" sz="2800" dirty="0" smtClean="0">
                  <a:ea typeface="Symbol" charset="2"/>
                  <a:cs typeface="Symbol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  <a:ea typeface="Symbol" charset="2"/>
                          <a:cs typeface="Symbol" charset="2"/>
                        </a:rPr>
                        <m:t>Σ</m:t>
                      </m:r>
                      <m:r>
                        <a:rPr lang="en-US" sz="2800" b="0" i="1" smtClean="0">
                          <a:latin typeface="Cambria Math" charset="0"/>
                          <a:ea typeface="Symbol" charset="2"/>
                          <a:cs typeface="Symbol" charset="2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−1</m:t>
                          </m:r>
                        </m:sup>
                      </m:sSubSup>
                      <m:r>
                        <a:rPr lang="en-US" sz="2800" b="0" i="1" smtClean="0">
                          <a:latin typeface="Cambria Math" charset="0"/>
                          <a:ea typeface="Symbol" charset="2"/>
                          <a:cs typeface="Symbol" charset="2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𝐺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Symbol" charset="2"/>
                              <a:cs typeface="Symbol" charset="2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>
                  <a:ea typeface="Symbol" charset="2"/>
                  <a:cs typeface="Symbol" charset="2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974" y="2201682"/>
                <a:ext cx="7527850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2059170" y="5402244"/>
            <a:ext cx="8860466" cy="954107"/>
            <a:chOff x="2059170" y="5402244"/>
            <a:chExt cx="8860466" cy="9541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059170" y="5402244"/>
                  <a:ext cx="8860466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Symbol" charset="2"/>
                            <a:cs typeface="Symbol" charset="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i="1" smtClean="0">
                            <a:latin typeface="Cambria Math" charset="0"/>
                            <a:ea typeface="Symbol" charset="2"/>
                            <a:cs typeface="Symbol" charset="2"/>
                          </a:rPr>
                          <m:t>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 charset="0"/>
                                <a:ea typeface="Symbol" charset="2"/>
                                <a:cs typeface="Symbol" charset="2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charset="0"/>
                                <a:ea typeface="Symbol" charset="2"/>
                                <a:cs typeface="Symbol" charset="2"/>
                              </a:rPr>
                              <m:t>𝐺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Symbol" charset="2"/>
                            <a:cs typeface="Symbol" charset="2"/>
                          </a:rPr>
                          <m:t>               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ea typeface="Symbol" charset="2"/>
                            <a:cs typeface="Symbol" charset="2"/>
                          </a:rPr>
                          <m:t>All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ea typeface="Symbol" charset="2"/>
                            <a:cs typeface="Symbol" charset="2"/>
                          </a:rPr>
                          <m:t> 2 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ea typeface="Symbol" charset="2"/>
                            <a:cs typeface="Symbol" charset="2"/>
                          </a:rPr>
                          <m:t>particle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ea typeface="Symbol" charset="2"/>
                            <a:cs typeface="Symbol" charset="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ea typeface="Symbol" charset="2"/>
                            <a:cs typeface="Symbol" charset="2"/>
                          </a:rPr>
                          <m:t>irreducible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ea typeface="Symbol" charset="2"/>
                            <a:cs typeface="Symbol" charset="2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ea typeface="Symbol" charset="2"/>
                            <a:cs typeface="Symbol" charset="2"/>
                          </a:rPr>
                          <m:t>skeleton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ea typeface="Symbol" charset="2"/>
                            <a:cs typeface="Symbol" charset="2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ea typeface="Symbol" charset="2"/>
                            <a:cs typeface="Symbol" charset="2"/>
                          </a:rPr>
                          <m:t>diagrams</m:t>
                        </m:r>
                        <m:r>
                          <m:rPr>
                            <m:nor/>
                          </m:rPr>
                          <a:rPr lang="en-US" sz="2800" b="0" i="0" smtClean="0">
                            <a:ea typeface="Symbol" charset="2"/>
                            <a:cs typeface="Symbol" charset="2"/>
                          </a:rPr>
                          <m:t>!</m:t>
                        </m:r>
                      </m:oMath>
                    </m:oMathPara>
                  </a14:m>
                  <a:endParaRPr lang="en-US" sz="2800" dirty="0">
                    <a:ea typeface="Symbol" charset="2"/>
                    <a:cs typeface="Symbol" charset="2"/>
                  </a:endParaRP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170" y="5402244"/>
                  <a:ext cx="8860466" cy="95410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/>
            <p:cNvSpPr/>
            <p:nvPr/>
          </p:nvSpPr>
          <p:spPr>
            <a:xfrm>
              <a:off x="3264932" y="5518907"/>
              <a:ext cx="870393" cy="29771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13641" y="3783033"/>
            <a:ext cx="3239387" cy="937835"/>
            <a:chOff x="7308891" y="3757270"/>
            <a:chExt cx="3239387" cy="937835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9741087" y="4666073"/>
              <a:ext cx="6932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7308891" y="3757270"/>
              <a:ext cx="3239387" cy="937835"/>
              <a:chOff x="7308891" y="3757270"/>
              <a:chExt cx="3239387" cy="937835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 flipH="1" flipV="1">
                <a:off x="9769036" y="4121719"/>
                <a:ext cx="82752" cy="103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9799824" y="3757270"/>
                <a:ext cx="6932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/>
              <p:cNvGrpSpPr/>
              <p:nvPr/>
            </p:nvGrpSpPr>
            <p:grpSpPr>
              <a:xfrm>
                <a:off x="7308891" y="3763063"/>
                <a:ext cx="3239387" cy="932042"/>
                <a:chOff x="7308891" y="3763063"/>
                <a:chExt cx="3239387" cy="932042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7308891" y="3763063"/>
                  <a:ext cx="3239387" cy="932042"/>
                  <a:chOff x="7308891" y="3763063"/>
                  <a:chExt cx="3239387" cy="932042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7308891" y="3763063"/>
                    <a:ext cx="3239387" cy="932042"/>
                    <a:chOff x="8564525" y="3946334"/>
                    <a:chExt cx="3239387" cy="932042"/>
                  </a:xfrm>
                </p:grpSpPr>
                <p:grpSp>
                  <p:nvGrpSpPr>
                    <p:cNvPr id="23" name="Group 22"/>
                    <p:cNvGrpSpPr/>
                    <p:nvPr/>
                  </p:nvGrpSpPr>
                  <p:grpSpPr>
                    <a:xfrm>
                      <a:off x="8939875" y="3946334"/>
                      <a:ext cx="2864037" cy="932042"/>
                      <a:chOff x="1293613" y="5005058"/>
                      <a:chExt cx="3848361" cy="790927"/>
                    </a:xfrm>
                  </p:grpSpPr>
                  <p:grpSp>
                    <p:nvGrpSpPr>
                      <p:cNvPr id="25" name="Group 24"/>
                      <p:cNvGrpSpPr/>
                      <p:nvPr/>
                    </p:nvGrpSpPr>
                    <p:grpSpPr>
                      <a:xfrm>
                        <a:off x="2208983" y="5398728"/>
                        <a:ext cx="987194" cy="245783"/>
                        <a:chOff x="2317414" y="5407203"/>
                        <a:chExt cx="1596533" cy="395982"/>
                      </a:xfrm>
                    </p:grpSpPr>
                    <p:grpSp>
                      <p:nvGrpSpPr>
                        <p:cNvPr id="39" name="Group 38"/>
                        <p:cNvGrpSpPr/>
                        <p:nvPr/>
                      </p:nvGrpSpPr>
                      <p:grpSpPr>
                        <a:xfrm>
                          <a:off x="2317414" y="5803185"/>
                          <a:ext cx="1596533" cy="0"/>
                          <a:chOff x="1105305" y="4942949"/>
                          <a:chExt cx="1596533" cy="0"/>
                        </a:xfrm>
                      </p:grpSpPr>
                      <p:cxnSp>
                        <p:nvCxnSpPr>
                          <p:cNvPr id="41" name="Straight Connector 40"/>
                          <p:cNvCxnSpPr/>
                          <p:nvPr/>
                        </p:nvCxnSpPr>
                        <p:spPr>
                          <a:xfrm>
                            <a:off x="1105305" y="4942949"/>
                            <a:ext cx="811852" cy="0"/>
                          </a:xfrm>
                          <a:prstGeom prst="line">
                            <a:avLst/>
                          </a:prstGeom>
                          <a:ln w="28575" cmpd="sng">
                            <a:solidFill>
                              <a:srgbClr val="292934"/>
                            </a:solidFill>
                            <a:prstDash val="solid"/>
                            <a:headEnd type="none"/>
                            <a:tailEnd type="triangl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" name="Straight Connector 41"/>
                          <p:cNvCxnSpPr/>
                          <p:nvPr/>
                        </p:nvCxnSpPr>
                        <p:spPr>
                          <a:xfrm>
                            <a:off x="1889986" y="4942949"/>
                            <a:ext cx="811852" cy="0"/>
                          </a:xfrm>
                          <a:prstGeom prst="line">
                            <a:avLst/>
                          </a:prstGeom>
                          <a:ln w="28575" cmpd="sng">
                            <a:solidFill>
                              <a:srgbClr val="292934"/>
                            </a:solidFill>
                            <a:prstDash val="solid"/>
                            <a:headEnd type="none"/>
                            <a:tailEnd type="none"/>
                          </a:ln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40" name="Freeform 39"/>
                        <p:cNvSpPr/>
                        <p:nvPr/>
                      </p:nvSpPr>
                      <p:spPr>
                        <a:xfrm>
                          <a:off x="2339325" y="5407203"/>
                          <a:ext cx="1556716" cy="382328"/>
                        </a:xfrm>
                        <a:custGeom>
                          <a:avLst/>
                          <a:gdLst>
                            <a:gd name="connsiteX0" fmla="*/ 0 w 1556716"/>
                            <a:gd name="connsiteY0" fmla="*/ 382328 h 382328"/>
                            <a:gd name="connsiteX1" fmla="*/ 682770 w 1556716"/>
                            <a:gd name="connsiteY1" fmla="*/ 0 h 382328"/>
                            <a:gd name="connsiteX2" fmla="*/ 1556716 w 1556716"/>
                            <a:gd name="connsiteY2" fmla="*/ 382328 h 3823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1556716" h="382328">
                              <a:moveTo>
                                <a:pt x="0" y="382328"/>
                              </a:moveTo>
                              <a:cubicBezTo>
                                <a:pt x="211658" y="191164"/>
                                <a:pt x="423317" y="0"/>
                                <a:pt x="682770" y="0"/>
                              </a:cubicBezTo>
                              <a:cubicBezTo>
                                <a:pt x="942223" y="0"/>
                                <a:pt x="1401955" y="266264"/>
                                <a:pt x="1556716" y="382328"/>
                              </a:cubicBezTo>
                            </a:path>
                          </a:pathLst>
                        </a:custGeom>
                        <a:ln>
                          <a:solidFill>
                            <a:srgbClr val="292934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26" name="Group 25"/>
                      <p:cNvGrpSpPr/>
                      <p:nvPr/>
                    </p:nvGrpSpPr>
                    <p:grpSpPr>
                      <a:xfrm rot="5400000">
                        <a:off x="1122686" y="5234443"/>
                        <a:ext cx="687378" cy="345523"/>
                        <a:chOff x="909855" y="5059027"/>
                        <a:chExt cx="687378" cy="345523"/>
                      </a:xfrm>
                    </p:grpSpPr>
                    <p:sp useBgFill="1">
                      <p:nvSpPr>
                        <p:cNvPr id="37" name="Oval 36"/>
                        <p:cNvSpPr/>
                        <p:nvPr/>
                      </p:nvSpPr>
                      <p:spPr>
                        <a:xfrm>
                          <a:off x="909855" y="5059027"/>
                          <a:ext cx="337006" cy="345523"/>
                        </a:xfrm>
                        <a:prstGeom prst="ellipse">
                          <a:avLst/>
                        </a:prstGeom>
                        <a:ln w="38100" cmpd="sng">
                          <a:solidFill>
                            <a:schemeClr val="tx1"/>
                          </a:solidFill>
                          <a:round/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cxnSp>
                      <p:nvCxnSpPr>
                        <p:cNvPr id="38" name="Straight Connector 37"/>
                        <p:cNvCxnSpPr/>
                        <p:nvPr/>
                      </p:nvCxnSpPr>
                      <p:spPr>
                        <a:xfrm>
                          <a:off x="1246861" y="5231789"/>
                          <a:ext cx="350372" cy="0"/>
                        </a:xfrm>
                        <a:prstGeom prst="line">
                          <a:avLst/>
                        </a:prstGeom>
                        <a:ln>
                          <a:solidFill>
                            <a:srgbClr val="292934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27" name="Group 26"/>
                      <p:cNvGrpSpPr/>
                      <p:nvPr/>
                    </p:nvGrpSpPr>
                    <p:grpSpPr>
                      <a:xfrm>
                        <a:off x="3725409" y="5005058"/>
                        <a:ext cx="835991" cy="790927"/>
                        <a:chOff x="3717763" y="4669858"/>
                        <a:chExt cx="987196" cy="974653"/>
                      </a:xfrm>
                    </p:grpSpPr>
                    <p:cxnSp>
                      <p:nvCxnSpPr>
                        <p:cNvPr id="36" name="Straight Connector 35"/>
                        <p:cNvCxnSpPr/>
                        <p:nvPr/>
                      </p:nvCxnSpPr>
                      <p:spPr>
                        <a:xfrm flipV="1">
                          <a:off x="3717763" y="5610926"/>
                          <a:ext cx="987196" cy="3226"/>
                        </a:xfrm>
                        <a:prstGeom prst="line">
                          <a:avLst/>
                        </a:prstGeom>
                        <a:ln w="28575" cmpd="sng">
                          <a:solidFill>
                            <a:srgbClr val="292934"/>
                          </a:solidFill>
                          <a:prstDash val="solid"/>
                          <a:headEnd type="none"/>
                          <a:tailEnd type="none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2" name="Straight Connector 31"/>
                        <p:cNvCxnSpPr/>
                        <p:nvPr/>
                      </p:nvCxnSpPr>
                      <p:spPr>
                        <a:xfrm flipV="1">
                          <a:off x="3717763" y="4861021"/>
                          <a:ext cx="0" cy="775015"/>
                        </a:xfrm>
                        <a:prstGeom prst="line">
                          <a:avLst/>
                        </a:prstGeom>
                        <a:ln>
                          <a:solidFill>
                            <a:srgbClr val="292934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" name="Straight Connector 32"/>
                        <p:cNvCxnSpPr/>
                        <p:nvPr/>
                      </p:nvCxnSpPr>
                      <p:spPr>
                        <a:xfrm flipV="1">
                          <a:off x="4704957" y="4869496"/>
                          <a:ext cx="0" cy="775015"/>
                        </a:xfrm>
                        <a:prstGeom prst="line">
                          <a:avLst/>
                        </a:prstGeom>
                        <a:ln>
                          <a:solidFill>
                            <a:srgbClr val="292934"/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4" name="Oval 33"/>
                        <p:cNvSpPr/>
                        <p:nvPr/>
                      </p:nvSpPr>
                      <p:spPr>
                        <a:xfrm>
                          <a:off x="3717763" y="4669858"/>
                          <a:ext cx="987194" cy="393656"/>
                        </a:xfrm>
                        <a:prstGeom prst="ellipse">
                          <a:avLst/>
                        </a:prstGeom>
                        <a:noFill/>
                        <a:ln w="28575" cmpd="sng">
                          <a:solidFill>
                            <a:srgbClr val="292934"/>
                          </a:solidFill>
                        </a:ln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pic>
                    <p:nvPicPr>
                      <p:cNvPr id="28" name="Picture 2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0767" y="5431809"/>
                        <a:ext cx="461207" cy="155251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" name="Picture 28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53796" y="5453809"/>
                        <a:ext cx="183074" cy="19070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0" name="Picture 29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8971" y="5453809"/>
                        <a:ext cx="183074" cy="190702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4" name="Picture 23"/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8564525" y="4475150"/>
                      <a:ext cx="226839" cy="149659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45" name="Straight Arrow Connector 44"/>
                  <p:cNvCxnSpPr/>
                  <p:nvPr/>
                </p:nvCxnSpPr>
                <p:spPr>
                  <a:xfrm>
                    <a:off x="7804065" y="3818047"/>
                    <a:ext cx="69325" cy="1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lg" len="me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5" name="Straight Arrow Connector 64"/>
                <p:cNvCxnSpPr/>
                <p:nvPr/>
              </p:nvCxnSpPr>
              <p:spPr>
                <a:xfrm>
                  <a:off x="8664422" y="4506618"/>
                  <a:ext cx="69325" cy="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" name="Oval Callout 5"/>
          <p:cNvSpPr/>
          <p:nvPr/>
        </p:nvSpPr>
        <p:spPr>
          <a:xfrm>
            <a:off x="9398788" y="1175979"/>
            <a:ext cx="2387302" cy="868903"/>
          </a:xfrm>
          <a:prstGeom prst="wedgeEllipseCallout">
            <a:avLst>
              <a:gd name="adj1" fmla="val -71792"/>
              <a:gd name="adj2" fmla="val 89945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  <a:lumMod val="19000"/>
                  <a:lumOff val="8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Luttinger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smtClean="0">
                <a:solidFill>
                  <a:srgbClr val="FF0000"/>
                </a:solidFill>
              </a:rPr>
              <a:t>Ward Functional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8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7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2822</TotalTime>
  <Words>2533</Words>
  <Application>Microsoft Macintosh PowerPoint</Application>
  <PresentationFormat>Widescreen</PresentationFormat>
  <Paragraphs>463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 Narrow</vt:lpstr>
      <vt:lpstr>Calibri</vt:lpstr>
      <vt:lpstr>Cambria Math</vt:lpstr>
      <vt:lpstr>Chalkboard</vt:lpstr>
      <vt:lpstr>Charter Black</vt:lpstr>
      <vt:lpstr>GillSansMT</vt:lpstr>
      <vt:lpstr>Symbol</vt:lpstr>
      <vt:lpstr>Times New Roman</vt:lpstr>
      <vt:lpstr>Wingdings</vt:lpstr>
      <vt:lpstr>Arial</vt:lpstr>
      <vt:lpstr>Office Theme</vt:lpstr>
      <vt:lpstr>Equation</vt:lpstr>
      <vt:lpstr>Study of two-particle response and phase changes in strongly correlated systems using Dynamical Mean Field Theory</vt:lpstr>
      <vt:lpstr>Condensed Matter- The study of Emergence</vt:lpstr>
      <vt:lpstr>Can we understand macroscopic systems?</vt:lpstr>
      <vt:lpstr>PowerPoint Presentation</vt:lpstr>
      <vt:lpstr>Weakly correlated materials</vt:lpstr>
      <vt:lpstr>Strongly correlated systems</vt:lpstr>
      <vt:lpstr>Strongly correlated systems </vt:lpstr>
      <vt:lpstr>The DMFT approximation</vt:lpstr>
      <vt:lpstr>The DMFT approximation: An alternative approach</vt:lpstr>
      <vt:lpstr>PowerPoint Presentation</vt:lpstr>
      <vt:lpstr>Landmark Early success of DMFT: Elucidating the One Band Hubbard Model</vt:lpstr>
      <vt:lpstr>Merging DFT with DMFT</vt:lpstr>
      <vt:lpstr>DFT+DMFT</vt:lpstr>
      <vt:lpstr>Selected Research Projects using DMFT</vt:lpstr>
      <vt:lpstr>Calculation of Magnetic Spectral function</vt:lpstr>
      <vt:lpstr>Volume Collapse transition in Cerium</vt:lpstr>
      <vt:lpstr>The form factor puzzle for α-Ce</vt:lpstr>
      <vt:lpstr>DMFT solves puzzle for formfactor </vt:lpstr>
      <vt:lpstr>DMFT results for χ”(ω)</vt:lpstr>
      <vt:lpstr>DMFT results for S(q,ω) </vt:lpstr>
      <vt:lpstr>The valence fluctuating ground state of δ-Pu</vt:lpstr>
      <vt:lpstr>Early DMFT Successes</vt:lpstr>
      <vt:lpstr>Magnetic Form Factor &amp; Valence fluctuations</vt:lpstr>
      <vt:lpstr>The Missing magnetism</vt:lpstr>
      <vt:lpstr>DMFT Results for S(q,ω)</vt:lpstr>
      <vt:lpstr>S(q,ω) Conclusions</vt:lpstr>
      <vt:lpstr>Spin state Transition in LaCoO3</vt:lpstr>
      <vt:lpstr>Why LaCoO3?</vt:lpstr>
      <vt:lpstr>Why LaCoO3?(contd..)</vt:lpstr>
      <vt:lpstr>Structures studied</vt:lpstr>
      <vt:lpstr>Density of States</vt:lpstr>
      <vt:lpstr>The Spin State Transition!!</vt:lpstr>
      <vt:lpstr>Non-concurrent Transitions!!</vt:lpstr>
      <vt:lpstr>Which Multiplet is to blame?</vt:lpstr>
      <vt:lpstr>Importance of Electronic Entropy</vt:lpstr>
      <vt:lpstr>LaCoO3 Conclusions </vt:lpstr>
      <vt:lpstr>Conclusions</vt:lpstr>
      <vt:lpstr>Thank You</vt:lpstr>
      <vt:lpstr>Inadequacy of cRPA in estimating screening in Strongly Correlated systems</vt:lpstr>
      <vt:lpstr>The Parameter Problem</vt:lpstr>
      <vt:lpstr>A possible solution: cRPA</vt:lpstr>
      <vt:lpstr>So how does cRPA work?</vt:lpstr>
      <vt:lpstr>Issues with cRPA</vt:lpstr>
      <vt:lpstr>Non-interacting DOS and Band Structure of the 2 models</vt:lpstr>
      <vt:lpstr>Overscreening in cRPA</vt:lpstr>
      <vt:lpstr>DOS for dp model at Udd=4.5</vt:lpstr>
      <vt:lpstr>Dos for dps model at Udd=6.0</vt:lpstr>
      <vt:lpstr>An attempt at an alternate formulation</vt:lpstr>
      <vt:lpstr>DOS for dp model with “cLoc”</vt:lpstr>
      <vt:lpstr>DOS for metallic solution with cloc</vt:lpstr>
      <vt:lpstr>Conclusions for Project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123</cp:revision>
  <dcterms:created xsi:type="dcterms:W3CDTF">2016-12-14T02:09:32Z</dcterms:created>
  <dcterms:modified xsi:type="dcterms:W3CDTF">2016-12-21T14:31:20Z</dcterms:modified>
</cp:coreProperties>
</file>